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6" r:id="rId3"/>
    <p:sldId id="258" r:id="rId4"/>
    <p:sldId id="275" r:id="rId5"/>
    <p:sldId id="264" r:id="rId6"/>
    <p:sldId id="259" r:id="rId7"/>
    <p:sldId id="265" r:id="rId8"/>
    <p:sldId id="260" r:id="rId9"/>
    <p:sldId id="261" r:id="rId10"/>
    <p:sldId id="262" r:id="rId11"/>
    <p:sldId id="263" r:id="rId12"/>
    <p:sldId id="267" r:id="rId13"/>
    <p:sldId id="268" r:id="rId14"/>
    <p:sldId id="269" r:id="rId15"/>
    <p:sldId id="272" r:id="rId16"/>
    <p:sldId id="273" r:id="rId17"/>
    <p:sldId id="274" r:id="rId18"/>
    <p:sldId id="271" r:id="rId19"/>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Arial" charset="0"/>
      </a:defRPr>
    </a:lvl1pPr>
    <a:lvl2pPr marL="457200" algn="ctr" rtl="0" fontAlgn="base">
      <a:spcBef>
        <a:spcPct val="0"/>
      </a:spcBef>
      <a:spcAft>
        <a:spcPct val="0"/>
      </a:spcAft>
      <a:defRPr kern="1200">
        <a:solidFill>
          <a:schemeClr val="tx1"/>
        </a:solidFill>
        <a:latin typeface="Arial" charset="0"/>
        <a:ea typeface="+mn-ea"/>
        <a:cs typeface="Arial" charset="0"/>
      </a:defRPr>
    </a:lvl2pPr>
    <a:lvl3pPr marL="914400" algn="ctr" rtl="0" fontAlgn="base">
      <a:spcBef>
        <a:spcPct val="0"/>
      </a:spcBef>
      <a:spcAft>
        <a:spcPct val="0"/>
      </a:spcAft>
      <a:defRPr kern="1200">
        <a:solidFill>
          <a:schemeClr val="tx1"/>
        </a:solidFill>
        <a:latin typeface="Arial" charset="0"/>
        <a:ea typeface="+mn-ea"/>
        <a:cs typeface="Arial" charset="0"/>
      </a:defRPr>
    </a:lvl3pPr>
    <a:lvl4pPr marL="1371600" algn="ctr" rtl="0" fontAlgn="base">
      <a:spcBef>
        <a:spcPct val="0"/>
      </a:spcBef>
      <a:spcAft>
        <a:spcPct val="0"/>
      </a:spcAft>
      <a:defRPr kern="1200">
        <a:solidFill>
          <a:schemeClr val="tx1"/>
        </a:solidFill>
        <a:latin typeface="Arial" charset="0"/>
        <a:ea typeface="+mn-ea"/>
        <a:cs typeface="Arial" charset="0"/>
      </a:defRPr>
    </a:lvl4pPr>
    <a:lvl5pPr marL="1828800" algn="ctr"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28" autoAdjust="0"/>
  </p:normalViewPr>
  <p:slideViewPr>
    <p:cSldViewPr>
      <p:cViewPr varScale="1">
        <p:scale>
          <a:sx n="83" d="100"/>
          <a:sy n="83" d="100"/>
        </p:scale>
        <p:origin x="-178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6803D71C-D045-4E09-8263-5C38C4B56936}" type="datetimeFigureOut">
              <a:rPr lang="en-US"/>
              <a:pPr>
                <a:defRPr/>
              </a:pPr>
              <a:t>11/11/2010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0CABEA5-908B-4C66-ABE6-D166B8725034}" type="slidenum">
              <a:rPr lang="en-US"/>
              <a:pPr>
                <a:defRPr/>
              </a:pPr>
              <a:t>‹#›</a:t>
            </a:fld>
            <a:endParaRPr lang="en-US" dirty="0"/>
          </a:p>
        </p:txBody>
      </p:sp>
    </p:spTree>
    <p:extLst>
      <p:ext uri="{BB962C8B-B14F-4D97-AF65-F5344CB8AC3E}">
        <p14:creationId xmlns:p14="http://schemas.microsoft.com/office/powerpoint/2010/main" val="32150621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Farmer John needs a place to keep his new horse.  He found a piece of land, but it doesn’t have any fences.  The land looks like this…</a:t>
            </a:r>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FB4BAA-F7E2-4744-A2EA-7BD5972B2FBC}" type="slidenum">
              <a:rPr lang="en-US">
                <a:cs typeface="Arial" charset="0"/>
              </a:rPr>
              <a:pPr fontAlgn="base">
                <a:spcBef>
                  <a:spcPct val="0"/>
                </a:spcBef>
                <a:spcAft>
                  <a:spcPct val="0"/>
                </a:spcAft>
              </a:pPr>
              <a:t>1</a:t>
            </a:fld>
            <a:endParaRPr lang="en-US" dirty="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Someone help me figure out how much fence I need to keep Farmer John’s horse inside the property.</a:t>
            </a:r>
          </a:p>
          <a:p>
            <a:pPr>
              <a:spcBef>
                <a:spcPct val="0"/>
              </a:spcBef>
            </a:pPr>
            <a:r>
              <a:rPr lang="en-US" dirty="0" smtClean="0"/>
              <a:t>Ok, Sally, how do I figure out how much fence I need?</a:t>
            </a:r>
          </a:p>
          <a:p>
            <a:pPr>
              <a:spcBef>
                <a:spcPct val="0"/>
              </a:spcBef>
            </a:pPr>
            <a:r>
              <a:rPr lang="en-US" dirty="0" smtClean="0"/>
              <a:t>Sally either just shoots out the answer (or someone else does) and you ask again how she did this, or she actually says something like “Add it all up”.</a:t>
            </a:r>
          </a:p>
          <a:p>
            <a:pPr>
              <a:spcBef>
                <a:spcPct val="0"/>
              </a:spcBef>
            </a:pPr>
            <a:r>
              <a:rPr lang="en-US" dirty="0" smtClean="0"/>
              <a:t>Walk through the addition (720 feet)</a:t>
            </a:r>
          </a:p>
          <a:p>
            <a:pPr>
              <a:spcBef>
                <a:spcPct val="0"/>
              </a:spcBef>
            </a:pPr>
            <a:r>
              <a:rPr lang="en-US" dirty="0" smtClean="0"/>
              <a:t>Question:  What is the length around the edge of a shape called?</a:t>
            </a:r>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2507350-32CA-458F-A231-B41D6EDAD40B}" type="slidenum">
              <a:rPr lang="en-US">
                <a:cs typeface="Arial" charset="0"/>
              </a:rPr>
              <a:pPr fontAlgn="base">
                <a:spcBef>
                  <a:spcPct val="0"/>
                </a:spcBef>
                <a:spcAft>
                  <a:spcPct val="0"/>
                </a:spcAft>
              </a:pPr>
              <a:t>2</a:t>
            </a:fld>
            <a:endParaRPr lang="en-US" dirty="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Yes!  It’s the perimeter.  </a:t>
            </a:r>
          </a:p>
          <a:p>
            <a:pPr>
              <a:spcBef>
                <a:spcPct val="0"/>
              </a:spcBef>
            </a:pPr>
            <a:r>
              <a:rPr lang="en-US" dirty="0" smtClean="0"/>
              <a:t>So, Sam, when I add up the lengths of all the sides of a shape, what is it called?</a:t>
            </a:r>
          </a:p>
          <a:p>
            <a:pPr>
              <a:spcBef>
                <a:spcPct val="0"/>
              </a:spcBef>
            </a:pPr>
            <a:r>
              <a:rPr lang="en-US" dirty="0" smtClean="0"/>
              <a:t>That’s right, the perimeter.</a:t>
            </a:r>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E11501-F66A-4607-99EC-B1058067E536}" type="slidenum">
              <a:rPr lang="en-US">
                <a:cs typeface="Arial" charset="0"/>
              </a:rPr>
              <a:pPr fontAlgn="base">
                <a:spcBef>
                  <a:spcPct val="0"/>
                </a:spcBef>
                <a:spcAft>
                  <a:spcPct val="0"/>
                </a:spcAft>
              </a:pPr>
              <a:t>3</a:t>
            </a:fld>
            <a:endParaRPr lang="en-US" dirty="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dirty="0" smtClean="0"/>
              <a:t>22 ft</a:t>
            </a:r>
          </a:p>
          <a:p>
            <a:pPr marL="228600" indent="-228600">
              <a:buAutoNum type="arabicPeriod"/>
            </a:pPr>
            <a:r>
              <a:rPr lang="en-US" dirty="0" smtClean="0"/>
              <a:t>32 cm</a:t>
            </a:r>
          </a:p>
          <a:p>
            <a:pPr marL="228600" indent="-228600">
              <a:buAutoNum type="arabicPeriod"/>
            </a:pPr>
            <a:r>
              <a:rPr lang="en-US" dirty="0" smtClean="0"/>
              <a:t>30</a:t>
            </a:r>
            <a:r>
              <a:rPr lang="en-US" baseline="0" dirty="0" smtClean="0"/>
              <a:t> in</a:t>
            </a:r>
          </a:p>
          <a:p>
            <a:pPr marL="228600" indent="-228600">
              <a:buAutoNum type="arabicPeriod"/>
            </a:pPr>
            <a:r>
              <a:rPr lang="en-US" baseline="0" dirty="0" smtClean="0"/>
              <a:t>16 m</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a:defRPr/>
            </a:pPr>
            <a:fld id="{00CABEA5-908B-4C66-ABE6-D166B8725034}"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Walk them through this slide.  Make sure the concept of </a:t>
            </a:r>
            <a:r>
              <a:rPr lang="en-US" b="1" dirty="0" smtClean="0"/>
              <a:t>area</a:t>
            </a:r>
            <a:r>
              <a:rPr lang="en-US" dirty="0" smtClean="0"/>
              <a:t> is covered as the multiplication of the length times the width.  There may be those who don’t quite see why that is the case.  The next few slides are for them.</a:t>
            </a:r>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64F8C9-800C-4532-98B1-3A905F9D33D1}" type="slidenum">
              <a:rPr lang="en-US">
                <a:cs typeface="Arial" charset="0"/>
              </a:rPr>
              <a:pPr fontAlgn="base">
                <a:spcBef>
                  <a:spcPct val="0"/>
                </a:spcBef>
                <a:spcAft>
                  <a:spcPct val="0"/>
                </a:spcAft>
              </a:pPr>
              <a:t>6</a:t>
            </a:fld>
            <a:endParaRPr lang="en-US" dirty="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Let’s pretend Farmer John actually bought a mouse, and he needs just a small amount of land upon which his mouse can graze.  In fact, he only needs a section this big.  Can someone tell me the area of this field?  How long is this field?  How wide is this field? When I multiply the length(3) by the width (2), I get the area (6 square feet).  It may be good to point out that multiplication is simply addition on steroids.  (three two’s or two threes).  Now we can count this field.  What about the next one?</a:t>
            </a:r>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BE83A1-FECE-4FCA-93E5-BDC90055EECC}" type="slidenum">
              <a:rPr lang="en-US">
                <a:cs typeface="Arial" charset="0"/>
              </a:rPr>
              <a:pPr fontAlgn="base">
                <a:spcBef>
                  <a:spcPct val="0"/>
                </a:spcBef>
                <a:spcAft>
                  <a:spcPct val="0"/>
                </a:spcAft>
              </a:pPr>
              <a:t>8</a:t>
            </a:fld>
            <a:endParaRPr lang="en-US" dirty="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We can count this one as well.  However, It might be easier to just count the rows and the columns and use that knowledge and the multiplication shortcut to figure it out.</a:t>
            </a:r>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6AC9A3-C855-4F6D-98A0-25CA35E43AF8}" type="slidenum">
              <a:rPr lang="en-US">
                <a:cs typeface="Arial" charset="0"/>
              </a:rPr>
              <a:pPr fontAlgn="base">
                <a:spcBef>
                  <a:spcPct val="0"/>
                </a:spcBef>
                <a:spcAft>
                  <a:spcPct val="0"/>
                </a:spcAft>
              </a:pPr>
              <a:t>9</a:t>
            </a:fld>
            <a:endParaRPr lang="en-US" dirty="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It’s a lot harder, isn’t it, but we can still see that if I multiply the number of columns by the number of rows, I have the area.  </a:t>
            </a:r>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5C81F8-1B66-4445-A678-B219C2D62F71}" type="slidenum">
              <a:rPr lang="en-US">
                <a:cs typeface="Arial" charset="0"/>
              </a:rPr>
              <a:pPr fontAlgn="base">
                <a:spcBef>
                  <a:spcPct val="0"/>
                </a:spcBef>
                <a:spcAft>
                  <a:spcPct val="0"/>
                </a:spcAft>
              </a:pPr>
              <a:t>10</a:t>
            </a:fld>
            <a:endParaRPr lang="en-US" dirty="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That’s how I figure out the area of the field! It’s almost impossible for me to count squares with numbers this big, but if I use the numbers for the length and the width like columns and rows, I can simply multiply and it gives me the number of squares in the rectangle.  Square feet, that is.</a:t>
            </a:r>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D1DC85-AEAE-4B36-9297-9CAB52E28EDB}" type="slidenum">
              <a:rPr lang="en-US">
                <a:cs typeface="Arial" charset="0"/>
              </a:rPr>
              <a:pPr fontAlgn="base">
                <a:spcBef>
                  <a:spcPct val="0"/>
                </a:spcBef>
                <a:spcAft>
                  <a:spcPct val="0"/>
                </a:spcAft>
              </a:pPr>
              <a:t>11</a:t>
            </a:fld>
            <a:endParaRPr lang="en-US" dirty="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definition</a:t>
            </a:r>
            <a:r>
              <a:rPr lang="en-US" baseline="0" dirty="0" smtClean="0"/>
              <a:t> in the book is l * w.  Do we need to be consistent with the book?  I see how this helps when they are figuring out the formulas for triangles.</a:t>
            </a:r>
            <a:endParaRPr lang="en-US" dirty="0"/>
          </a:p>
        </p:txBody>
      </p:sp>
      <p:sp>
        <p:nvSpPr>
          <p:cNvPr id="4" name="Slide Number Placeholder 3"/>
          <p:cNvSpPr>
            <a:spLocks noGrp="1"/>
          </p:cNvSpPr>
          <p:nvPr>
            <p:ph type="sldNum" sz="quarter" idx="10"/>
          </p:nvPr>
        </p:nvSpPr>
        <p:spPr/>
        <p:txBody>
          <a:bodyPr/>
          <a:lstStyle/>
          <a:p>
            <a:pPr>
              <a:defRPr/>
            </a:pPr>
            <a:fld id="{00CABEA5-908B-4C66-ABE6-D166B8725034}" type="slidenum">
              <a:rPr lang="en-US" smtClean="0"/>
              <a:pPr>
                <a:defRPr/>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Is this</a:t>
            </a:r>
            <a:r>
              <a:rPr lang="en-US" baseline="0" dirty="0" smtClean="0"/>
              <a:t> one where you will go to the </a:t>
            </a:r>
            <a:r>
              <a:rPr lang="en-US" baseline="0" dirty="0" err="1" smtClean="0"/>
              <a:t>geoboard</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pPr>
              <a:defRPr/>
            </a:pPr>
            <a:fld id="{00CABEA5-908B-4C66-ABE6-D166B8725034}" type="slidenum">
              <a:rPr lang="en-US" smtClean="0"/>
              <a:pPr>
                <a:defRPr/>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baseline="0" dirty="0" smtClean="0"/>
              <a:t>74 ft</a:t>
            </a:r>
          </a:p>
          <a:p>
            <a:pPr marL="228600" indent="-228600">
              <a:buAutoNum type="arabicPeriod"/>
            </a:pPr>
            <a:r>
              <a:rPr lang="en-US" baseline="0" dirty="0" smtClean="0"/>
              <a:t>Area = 330 ft</a:t>
            </a:r>
            <a:r>
              <a:rPr lang="en-US" baseline="30000" dirty="0" smtClean="0"/>
              <a:t>2 </a:t>
            </a:r>
            <a:r>
              <a:rPr lang="en-US" baseline="0" dirty="0" smtClean="0"/>
              <a:t>, 3 bags of fertilizer</a:t>
            </a:r>
          </a:p>
          <a:p>
            <a:pPr marL="228600" indent="-228600">
              <a:buAutoNum type="arabicPeriod"/>
            </a:pPr>
            <a:r>
              <a:rPr lang="en-US" dirty="0" smtClean="0"/>
              <a:t>Carpet area</a:t>
            </a:r>
            <a:r>
              <a:rPr lang="en-US" baseline="0" dirty="0" smtClean="0"/>
              <a:t> = 256 ft</a:t>
            </a:r>
            <a:r>
              <a:rPr lang="en-US" baseline="30000" dirty="0" smtClean="0"/>
              <a:t>2</a:t>
            </a:r>
            <a:r>
              <a:rPr lang="en-US" baseline="0" dirty="0" smtClean="0"/>
              <a:t>, Entire floor area = 1280 ft</a:t>
            </a:r>
            <a:r>
              <a:rPr lang="en-US" baseline="30000" dirty="0" smtClean="0"/>
              <a:t>2</a:t>
            </a:r>
            <a:r>
              <a:rPr lang="en-US" baseline="0" dirty="0" smtClean="0"/>
              <a:t>, wood floor area = 1024 ft</a:t>
            </a:r>
            <a:r>
              <a:rPr lang="en-US" baseline="30000" dirty="0" smtClean="0"/>
              <a:t>2</a:t>
            </a:r>
            <a:endParaRPr lang="en-US" dirty="0"/>
          </a:p>
        </p:txBody>
      </p:sp>
      <p:sp>
        <p:nvSpPr>
          <p:cNvPr id="4" name="Slide Number Placeholder 3"/>
          <p:cNvSpPr>
            <a:spLocks noGrp="1"/>
          </p:cNvSpPr>
          <p:nvPr>
            <p:ph type="sldNum" sz="quarter" idx="10"/>
          </p:nvPr>
        </p:nvSpPr>
        <p:spPr/>
        <p:txBody>
          <a:bodyPr/>
          <a:lstStyle/>
          <a:p>
            <a:fld id="{2F7C9D8C-5071-4048-BE1F-449156FF0F82}" type="slidenum">
              <a:rPr lang="en-US" smtClean="0"/>
              <a:pPr/>
              <a:t>17</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spcBef>
                <a:spcPct val="0"/>
              </a:spcBef>
              <a:buAutoNum type="arabicPeriod"/>
            </a:pPr>
            <a:r>
              <a:rPr lang="en-US" dirty="0" smtClean="0"/>
              <a:t>78 cm</a:t>
            </a:r>
            <a:r>
              <a:rPr lang="en-US" baseline="30000" dirty="0" smtClean="0"/>
              <a:t>2</a:t>
            </a:r>
          </a:p>
          <a:p>
            <a:pPr marL="228600" indent="-228600">
              <a:spcBef>
                <a:spcPct val="0"/>
              </a:spcBef>
              <a:buAutoNum type="arabicPeriod"/>
            </a:pPr>
            <a:r>
              <a:rPr lang="en-US" baseline="0" dirty="0" smtClean="0"/>
              <a:t>132 in</a:t>
            </a:r>
            <a:r>
              <a:rPr lang="en-US" baseline="30000" dirty="0" smtClean="0"/>
              <a:t>2</a:t>
            </a:r>
            <a:endParaRPr lang="en-US" baseline="0" dirty="0" smtClean="0"/>
          </a:p>
        </p:txBody>
      </p:sp>
      <p:sp>
        <p:nvSpPr>
          <p:cNvPr id="3891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F33F7CA-E8DE-43BE-9E4F-59781BE195B9}" type="slidenum">
              <a:rPr lang="en-US" sz="1200">
                <a:latin typeface="Calibri" pitchFamily="34" charset="0"/>
              </a:rPr>
              <a:pPr algn="r"/>
              <a:t>18</a:t>
            </a:fld>
            <a:endParaRPr lang="en-US" sz="12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1F20ACB-6632-40F5-B36C-1B83758D6BFF}" type="datetimeFigureOut">
              <a:rPr lang="en-US"/>
              <a:pPr>
                <a:defRPr/>
              </a:pPr>
              <a:t>11/11/2010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C15EEE1-6FD2-48D1-9EC6-84E77E38D2B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78EAC58-DD98-4A24-998E-F8F1056B1946}" type="datetimeFigureOut">
              <a:rPr lang="en-US"/>
              <a:pPr>
                <a:defRPr/>
              </a:pPr>
              <a:t>11/11/2010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7E56264-A4CB-4DA9-B30B-8346187D627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E4FC3AC-008C-4CD3-ABBB-D8F78C67A8D7}" type="datetimeFigureOut">
              <a:rPr lang="en-US"/>
              <a:pPr>
                <a:defRPr/>
              </a:pPr>
              <a:t>11/11/2010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19942D8-5AE1-4E96-893E-9D9C34C09B6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F5ED3FD-A284-4C68-BD03-4B2CDAAEFAEA}" type="datetimeFigureOut">
              <a:rPr lang="en-US"/>
              <a:pPr>
                <a:defRPr/>
              </a:pPr>
              <a:t>11/11/2010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CBD1424-A8A8-43B9-849C-F58791E8AFB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DD5022F-F43F-41BC-9343-66E7A181366C}" type="datetimeFigureOut">
              <a:rPr lang="en-US"/>
              <a:pPr>
                <a:defRPr/>
              </a:pPr>
              <a:t>11/11/2010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C5A2F68A-9A54-407C-89E6-5E679689588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36BF6AE-6C93-4BF2-8EAB-A55550328A6C}" type="datetimeFigureOut">
              <a:rPr lang="en-US"/>
              <a:pPr>
                <a:defRPr/>
              </a:pPr>
              <a:t>11/11/2010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7728CEAD-79BC-4100-8A3D-4681FF04182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39152ED-29B0-4586-93F0-91C67C66B55B}" type="datetimeFigureOut">
              <a:rPr lang="en-US"/>
              <a:pPr>
                <a:defRPr/>
              </a:pPr>
              <a:t>11/11/2010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489A3E3-6BC8-44A7-BC99-65252D5937D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644D892-29DD-457A-AAE7-EDEB5B5B7590}" type="datetimeFigureOut">
              <a:rPr lang="en-US"/>
              <a:pPr>
                <a:defRPr/>
              </a:pPr>
              <a:t>11/11/2010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5F0A4A7-686A-471A-B9CF-84BD012949E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C02C3EC-7065-48F5-BAD5-6D76F2470E8C}" type="datetimeFigureOut">
              <a:rPr lang="en-US"/>
              <a:pPr>
                <a:defRPr/>
              </a:pPr>
              <a:t>11/11/2010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C2D1F4C-03D1-47D7-965C-C45326CEDA83}"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BD0B9A0-348F-4B98-9918-556D10E72B73}" type="datetimeFigureOut">
              <a:rPr lang="en-US"/>
              <a:pPr>
                <a:defRPr/>
              </a:pPr>
              <a:t>11/11/2010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554BCE1-3A52-4173-B96D-D97EDE01B13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0957872-8DAC-4319-BF5C-17A0BF5B229E}" type="datetimeFigureOut">
              <a:rPr lang="en-US"/>
              <a:pPr>
                <a:defRPr/>
              </a:pPr>
              <a:t>11/11/2010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E0AAE8F-BC30-4F09-B303-B7EB231483D9}"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p:spPr>
        <p:txBody>
          <a:bodyPr/>
          <a:lstStyle>
            <a:lvl1pPr>
              <a:defRPr/>
            </a:lvl1pPr>
          </a:lstStyle>
          <a:p>
            <a:pPr>
              <a:defRPr/>
            </a:pPr>
            <a:fld id="{3A07C97C-43F1-4454-9492-E2BC4E6743F4}" type="datetimeFigureOut">
              <a:rPr lang="en-US"/>
              <a:pPr>
                <a:defRPr/>
              </a:pPr>
              <a:t>11/11/2010</a:t>
            </a:fld>
            <a:endParaRPr lang="en-US" dirty="0"/>
          </a:p>
        </p:txBody>
      </p:sp>
      <p:sp>
        <p:nvSpPr>
          <p:cNvPr id="8" name="Footer Placeholder 7"/>
          <p:cNvSpPr>
            <a:spLocks noGrp="1"/>
          </p:cNvSpPr>
          <p:nvPr>
            <p:ph type="ftr" sz="quarter" idx="11"/>
          </p:nvPr>
        </p:nvSpPr>
        <p:spPr>
          <a:xfrm>
            <a:off x="3124200" y="6356350"/>
            <a:ext cx="2895600" cy="365125"/>
          </a:xfrm>
        </p:spPr>
        <p:txBody>
          <a:bodyPr/>
          <a:lstStyle>
            <a:lvl1pPr>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p:spPr>
        <p:txBody>
          <a:bodyPr/>
          <a:lstStyle>
            <a:lvl1pPr>
              <a:defRPr/>
            </a:lvl1pPr>
          </a:lstStyle>
          <a:p>
            <a:pPr>
              <a:defRPr/>
            </a:pPr>
            <a:fld id="{C8B058DD-CAB1-4E32-80F3-AB10F98C73A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13E6AD06-85AB-4572-BA66-6B526577E361}" type="datetimeFigureOut">
              <a:rPr lang="en-US"/>
              <a:pPr>
                <a:defRPr/>
              </a:pPr>
              <a:t>11/11/2010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71A7CFF-257C-4219-B212-14F4A593F1F0}"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hneiter.math.usu.edu/math5010/Fall2010/MShepherd/Frames/AreaOfTriangle.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sz="5400" dirty="0" smtClean="0"/>
              <a:t>Farmer John and his horse</a:t>
            </a:r>
          </a:p>
        </p:txBody>
      </p:sp>
      <p:pic>
        <p:nvPicPr>
          <p:cNvPr id="14338" name="Content Placeholder 3"/>
          <p:cNvPicPr>
            <a:picLocks noGrp="1" noChangeAspect="1"/>
          </p:cNvPicPr>
          <p:nvPr>
            <p:ph idx="1"/>
          </p:nvPr>
        </p:nvPicPr>
        <p:blipFill>
          <a:blip r:embed="rId3" cstate="print"/>
          <a:srcRect/>
          <a:stretch>
            <a:fillRect/>
          </a:stretch>
        </p:blipFill>
        <p:spPr>
          <a:xfrm>
            <a:off x="685800" y="1447800"/>
            <a:ext cx="4572000" cy="3575050"/>
          </a:xfrm>
        </p:spPr>
      </p:pic>
      <p:sp>
        <p:nvSpPr>
          <p:cNvPr id="14339" name="TextBox 4"/>
          <p:cNvSpPr txBox="1">
            <a:spLocks noChangeArrowheads="1"/>
          </p:cNvSpPr>
          <p:nvPr/>
        </p:nvSpPr>
        <p:spPr bwMode="auto">
          <a:xfrm>
            <a:off x="5562600" y="1600200"/>
            <a:ext cx="3048000" cy="1570038"/>
          </a:xfrm>
          <a:prstGeom prst="rect">
            <a:avLst/>
          </a:prstGeom>
          <a:noFill/>
          <a:ln w="9525">
            <a:noFill/>
            <a:miter lim="800000"/>
            <a:headEnd/>
            <a:tailEnd/>
          </a:ln>
        </p:spPr>
        <p:txBody>
          <a:bodyPr>
            <a:spAutoFit/>
          </a:bodyPr>
          <a:lstStyle/>
          <a:p>
            <a:pPr algn="l"/>
            <a:r>
              <a:rPr lang="en-US" sz="3200" dirty="0">
                <a:latin typeface="Calibri" pitchFamily="34" charset="0"/>
              </a:rPr>
              <a:t>Farmer John needs a place to keep his horse.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381000"/>
            <a:ext cx="7162800" cy="609600"/>
          </a:xfrm>
        </p:spPr>
        <p:txBody>
          <a:bodyPr rtlCol="0">
            <a:normAutofit/>
          </a:bodyPr>
          <a:lstStyle/>
          <a:p>
            <a:pPr fontAlgn="auto">
              <a:spcAft>
                <a:spcPts val="0"/>
              </a:spcAft>
              <a:buFont typeface="Arial" pitchFamily="34" charset="0"/>
              <a:buNone/>
              <a:defRPr/>
            </a:pPr>
            <a:r>
              <a:rPr lang="en-US" dirty="0" smtClean="0"/>
              <a:t>How much fence does he need?</a:t>
            </a:r>
            <a:endParaRPr lang="en-US" dirty="0"/>
          </a:p>
        </p:txBody>
      </p:sp>
      <p:pic>
        <p:nvPicPr>
          <p:cNvPr id="16386" name="Picture 3"/>
          <p:cNvPicPr>
            <a:picLocks noChangeAspect="1" noChangeArrowheads="1"/>
          </p:cNvPicPr>
          <p:nvPr/>
        </p:nvPicPr>
        <p:blipFill>
          <a:blip r:embed="rId3" cstate="print"/>
          <a:srcRect/>
          <a:stretch>
            <a:fillRect/>
          </a:stretch>
        </p:blipFill>
        <p:spPr bwMode="auto">
          <a:xfrm>
            <a:off x="214313" y="1558925"/>
            <a:ext cx="8801100" cy="501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dirty="0" smtClean="0"/>
              <a:t>Perimeter</a:t>
            </a:r>
          </a:p>
        </p:txBody>
      </p:sp>
      <p:sp>
        <p:nvSpPr>
          <p:cNvPr id="18434" name="Content Placeholder 2"/>
          <p:cNvSpPr>
            <a:spLocks noGrp="1"/>
          </p:cNvSpPr>
          <p:nvPr>
            <p:ph idx="1"/>
          </p:nvPr>
        </p:nvSpPr>
        <p:spPr/>
        <p:txBody>
          <a:bodyPr/>
          <a:lstStyle/>
          <a:p>
            <a:endParaRPr lang="en-US" dirty="0" smtClean="0"/>
          </a:p>
        </p:txBody>
      </p:sp>
      <p:pic>
        <p:nvPicPr>
          <p:cNvPr id="18435" name="Picture 3"/>
          <p:cNvPicPr>
            <a:picLocks noChangeAspect="1" noChangeArrowheads="1"/>
          </p:cNvPicPr>
          <p:nvPr/>
        </p:nvPicPr>
        <p:blipFill>
          <a:blip r:embed="rId3" cstate="print"/>
          <a:srcRect/>
          <a:stretch>
            <a:fillRect/>
          </a:stretch>
        </p:blipFill>
        <p:spPr bwMode="auto">
          <a:xfrm>
            <a:off x="214313" y="1558925"/>
            <a:ext cx="8801100" cy="501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Problems</a:t>
            </a:r>
            <a:endParaRPr lang="en-US" dirty="0"/>
          </a:p>
        </p:txBody>
      </p:sp>
      <p:sp>
        <p:nvSpPr>
          <p:cNvPr id="4" name="Rectangle 3"/>
          <p:cNvSpPr/>
          <p:nvPr/>
        </p:nvSpPr>
        <p:spPr>
          <a:xfrm>
            <a:off x="1219200" y="1905000"/>
            <a:ext cx="2057400" cy="1219200"/>
          </a:xfrm>
          <a:prstGeom prst="rect">
            <a:avLst/>
          </a:prstGeom>
          <a:noFill/>
          <a:ln w="412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rot="794202">
            <a:off x="5213938" y="2600687"/>
            <a:ext cx="2819400" cy="609600"/>
          </a:xfrm>
          <a:prstGeom prst="rect">
            <a:avLst/>
          </a:prstGeom>
          <a:noFill/>
          <a:ln w="412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Isosceles Triangle 5"/>
          <p:cNvSpPr/>
          <p:nvPr/>
        </p:nvSpPr>
        <p:spPr>
          <a:xfrm>
            <a:off x="6858000" y="3962400"/>
            <a:ext cx="1600200" cy="2133600"/>
          </a:xfrm>
          <a:prstGeom prst="triangle">
            <a:avLst>
              <a:gd name="adj" fmla="val 48024"/>
            </a:avLst>
          </a:prstGeom>
          <a:noFill/>
          <a:ln w="412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ight Triangle 6"/>
          <p:cNvSpPr/>
          <p:nvPr/>
        </p:nvSpPr>
        <p:spPr>
          <a:xfrm rot="19969871">
            <a:off x="1219200" y="4800600"/>
            <a:ext cx="2438400" cy="762000"/>
          </a:xfrm>
          <a:prstGeom prst="rtTriangle">
            <a:avLst/>
          </a:prstGeom>
          <a:noFill/>
          <a:ln w="412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762000" y="2438400"/>
            <a:ext cx="533400" cy="338554"/>
          </a:xfrm>
          <a:prstGeom prst="rect">
            <a:avLst/>
          </a:prstGeom>
          <a:noFill/>
        </p:spPr>
        <p:txBody>
          <a:bodyPr wrap="square" rtlCol="0">
            <a:spAutoFit/>
          </a:bodyPr>
          <a:lstStyle/>
          <a:p>
            <a:r>
              <a:rPr lang="en-US" sz="1600" dirty="0" smtClean="0">
                <a:solidFill>
                  <a:srgbClr val="000000"/>
                </a:solidFill>
              </a:rPr>
              <a:t>4 ft</a:t>
            </a:r>
            <a:endParaRPr lang="en-US" sz="1600" dirty="0">
              <a:solidFill>
                <a:srgbClr val="000000"/>
              </a:solidFill>
            </a:endParaRPr>
          </a:p>
        </p:txBody>
      </p:sp>
      <p:sp>
        <p:nvSpPr>
          <p:cNvPr id="9" name="TextBox 8"/>
          <p:cNvSpPr txBox="1"/>
          <p:nvPr/>
        </p:nvSpPr>
        <p:spPr>
          <a:xfrm>
            <a:off x="1981200" y="1524000"/>
            <a:ext cx="685800" cy="338554"/>
          </a:xfrm>
          <a:prstGeom prst="rect">
            <a:avLst/>
          </a:prstGeom>
          <a:noFill/>
        </p:spPr>
        <p:txBody>
          <a:bodyPr wrap="square" rtlCol="0">
            <a:spAutoFit/>
          </a:bodyPr>
          <a:lstStyle/>
          <a:p>
            <a:r>
              <a:rPr lang="en-US" sz="1600" dirty="0" smtClean="0">
                <a:solidFill>
                  <a:srgbClr val="000000"/>
                </a:solidFill>
              </a:rPr>
              <a:t>7 ft</a:t>
            </a:r>
            <a:endParaRPr lang="en-US" sz="1600" dirty="0">
              <a:solidFill>
                <a:srgbClr val="000000"/>
              </a:solidFill>
            </a:endParaRPr>
          </a:p>
        </p:txBody>
      </p:sp>
      <p:sp>
        <p:nvSpPr>
          <p:cNvPr id="10" name="TextBox 9"/>
          <p:cNvSpPr txBox="1"/>
          <p:nvPr/>
        </p:nvSpPr>
        <p:spPr>
          <a:xfrm rot="848551">
            <a:off x="6583014" y="2373961"/>
            <a:ext cx="762000" cy="338554"/>
          </a:xfrm>
          <a:prstGeom prst="rect">
            <a:avLst/>
          </a:prstGeom>
          <a:noFill/>
        </p:spPr>
        <p:txBody>
          <a:bodyPr wrap="square" rtlCol="0">
            <a:spAutoFit/>
          </a:bodyPr>
          <a:lstStyle/>
          <a:p>
            <a:r>
              <a:rPr lang="en-US" sz="1600" dirty="0" smtClean="0">
                <a:solidFill>
                  <a:srgbClr val="000000"/>
                </a:solidFill>
              </a:rPr>
              <a:t>13 cm</a:t>
            </a:r>
            <a:endParaRPr lang="en-US" sz="1600" dirty="0">
              <a:solidFill>
                <a:srgbClr val="000000"/>
              </a:solidFill>
            </a:endParaRPr>
          </a:p>
        </p:txBody>
      </p:sp>
      <p:sp>
        <p:nvSpPr>
          <p:cNvPr id="11" name="TextBox 10"/>
          <p:cNvSpPr txBox="1"/>
          <p:nvPr/>
        </p:nvSpPr>
        <p:spPr>
          <a:xfrm>
            <a:off x="5181600" y="1524000"/>
            <a:ext cx="3124200" cy="584775"/>
          </a:xfrm>
          <a:prstGeom prst="rect">
            <a:avLst/>
          </a:prstGeom>
          <a:noFill/>
        </p:spPr>
        <p:txBody>
          <a:bodyPr wrap="square" rtlCol="0">
            <a:spAutoFit/>
          </a:bodyPr>
          <a:lstStyle/>
          <a:p>
            <a:pPr algn="l"/>
            <a:r>
              <a:rPr lang="en-US" sz="1600" dirty="0" smtClean="0"/>
              <a:t>If Perimeter is 32 what is the length of the missing side?</a:t>
            </a:r>
            <a:endParaRPr lang="en-US" sz="1600" dirty="0"/>
          </a:p>
        </p:txBody>
      </p:sp>
      <p:sp>
        <p:nvSpPr>
          <p:cNvPr id="12" name="TextBox 11"/>
          <p:cNvSpPr txBox="1"/>
          <p:nvPr/>
        </p:nvSpPr>
        <p:spPr>
          <a:xfrm>
            <a:off x="762000" y="1535668"/>
            <a:ext cx="457200" cy="369332"/>
          </a:xfrm>
          <a:prstGeom prst="rect">
            <a:avLst/>
          </a:prstGeom>
          <a:noFill/>
        </p:spPr>
        <p:txBody>
          <a:bodyPr wrap="square" rtlCol="0">
            <a:spAutoFit/>
          </a:bodyPr>
          <a:lstStyle/>
          <a:p>
            <a:r>
              <a:rPr lang="en-US" dirty="0" smtClean="0"/>
              <a:t>1.</a:t>
            </a:r>
            <a:endParaRPr lang="en-US" dirty="0"/>
          </a:p>
        </p:txBody>
      </p:sp>
      <p:sp>
        <p:nvSpPr>
          <p:cNvPr id="13" name="TextBox 12"/>
          <p:cNvSpPr txBox="1"/>
          <p:nvPr/>
        </p:nvSpPr>
        <p:spPr>
          <a:xfrm>
            <a:off x="4844534" y="1459468"/>
            <a:ext cx="413266" cy="369332"/>
          </a:xfrm>
          <a:prstGeom prst="rect">
            <a:avLst/>
          </a:prstGeom>
          <a:noFill/>
        </p:spPr>
        <p:txBody>
          <a:bodyPr wrap="square" rtlCol="0">
            <a:spAutoFit/>
          </a:bodyPr>
          <a:lstStyle/>
          <a:p>
            <a:r>
              <a:rPr lang="en-US" dirty="0" smtClean="0"/>
              <a:t>2.</a:t>
            </a:r>
            <a:endParaRPr lang="en-US" dirty="0"/>
          </a:p>
        </p:txBody>
      </p:sp>
      <p:sp>
        <p:nvSpPr>
          <p:cNvPr id="14" name="TextBox 13"/>
          <p:cNvSpPr txBox="1"/>
          <p:nvPr/>
        </p:nvSpPr>
        <p:spPr>
          <a:xfrm>
            <a:off x="838200" y="4724400"/>
            <a:ext cx="381000" cy="369332"/>
          </a:xfrm>
          <a:prstGeom prst="rect">
            <a:avLst/>
          </a:prstGeom>
          <a:noFill/>
        </p:spPr>
        <p:txBody>
          <a:bodyPr wrap="square" rtlCol="0">
            <a:spAutoFit/>
          </a:bodyPr>
          <a:lstStyle/>
          <a:p>
            <a:r>
              <a:rPr lang="en-US" dirty="0" smtClean="0"/>
              <a:t>3.</a:t>
            </a:r>
            <a:endParaRPr lang="en-US" dirty="0"/>
          </a:p>
        </p:txBody>
      </p:sp>
      <p:sp>
        <p:nvSpPr>
          <p:cNvPr id="15" name="TextBox 14"/>
          <p:cNvSpPr txBox="1"/>
          <p:nvPr/>
        </p:nvSpPr>
        <p:spPr>
          <a:xfrm>
            <a:off x="4800600" y="4126468"/>
            <a:ext cx="381000" cy="369332"/>
          </a:xfrm>
          <a:prstGeom prst="rect">
            <a:avLst/>
          </a:prstGeom>
          <a:noFill/>
        </p:spPr>
        <p:txBody>
          <a:bodyPr wrap="square" rtlCol="0">
            <a:spAutoFit/>
          </a:bodyPr>
          <a:lstStyle/>
          <a:p>
            <a:r>
              <a:rPr lang="en-US" dirty="0" smtClean="0"/>
              <a:t>4.</a:t>
            </a:r>
            <a:endParaRPr lang="en-US" dirty="0"/>
          </a:p>
        </p:txBody>
      </p:sp>
      <p:cxnSp>
        <p:nvCxnSpPr>
          <p:cNvPr id="17" name="Straight Connector 16"/>
          <p:cNvCxnSpPr/>
          <p:nvPr/>
        </p:nvCxnSpPr>
        <p:spPr>
          <a:xfrm flipV="1">
            <a:off x="1447800" y="5867400"/>
            <a:ext cx="152400" cy="76200"/>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16200000" flipV="1">
            <a:off x="1562100" y="5905500"/>
            <a:ext cx="152400" cy="76200"/>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914400" y="5638800"/>
            <a:ext cx="533400" cy="338554"/>
          </a:xfrm>
          <a:prstGeom prst="rect">
            <a:avLst/>
          </a:prstGeom>
          <a:noFill/>
        </p:spPr>
        <p:txBody>
          <a:bodyPr wrap="square" rtlCol="0">
            <a:spAutoFit/>
          </a:bodyPr>
          <a:lstStyle/>
          <a:p>
            <a:r>
              <a:rPr lang="en-US" sz="1600" dirty="0" smtClean="0">
                <a:solidFill>
                  <a:srgbClr val="000000"/>
                </a:solidFill>
              </a:rPr>
              <a:t>5 in</a:t>
            </a:r>
            <a:endParaRPr lang="en-US" sz="1600" dirty="0">
              <a:solidFill>
                <a:srgbClr val="000000"/>
              </a:solidFill>
            </a:endParaRPr>
          </a:p>
        </p:txBody>
      </p:sp>
      <p:sp>
        <p:nvSpPr>
          <p:cNvPr id="26" name="TextBox 25"/>
          <p:cNvSpPr txBox="1"/>
          <p:nvPr/>
        </p:nvSpPr>
        <p:spPr>
          <a:xfrm rot="20992910">
            <a:off x="1927777" y="4843246"/>
            <a:ext cx="895174" cy="338554"/>
          </a:xfrm>
          <a:prstGeom prst="rect">
            <a:avLst/>
          </a:prstGeom>
          <a:noFill/>
        </p:spPr>
        <p:txBody>
          <a:bodyPr wrap="square" rtlCol="0">
            <a:spAutoFit/>
          </a:bodyPr>
          <a:lstStyle/>
          <a:p>
            <a:r>
              <a:rPr lang="en-US" sz="1600" dirty="0" smtClean="0">
                <a:solidFill>
                  <a:srgbClr val="000000"/>
                </a:solidFill>
              </a:rPr>
              <a:t>13</a:t>
            </a:r>
            <a:r>
              <a:rPr lang="en-US" sz="1600" dirty="0" smtClean="0"/>
              <a:t> </a:t>
            </a:r>
            <a:r>
              <a:rPr lang="en-US" sz="1600" dirty="0" smtClean="0">
                <a:solidFill>
                  <a:srgbClr val="000000"/>
                </a:solidFill>
              </a:rPr>
              <a:t>in</a:t>
            </a:r>
            <a:endParaRPr lang="en-US" sz="1600" dirty="0">
              <a:solidFill>
                <a:srgbClr val="000000"/>
              </a:solidFill>
            </a:endParaRPr>
          </a:p>
        </p:txBody>
      </p:sp>
      <p:sp>
        <p:nvSpPr>
          <p:cNvPr id="27" name="TextBox 26"/>
          <p:cNvSpPr txBox="1"/>
          <p:nvPr/>
        </p:nvSpPr>
        <p:spPr>
          <a:xfrm rot="19846011">
            <a:off x="2306734" y="5448854"/>
            <a:ext cx="972612" cy="338554"/>
          </a:xfrm>
          <a:prstGeom prst="rect">
            <a:avLst/>
          </a:prstGeom>
          <a:noFill/>
        </p:spPr>
        <p:txBody>
          <a:bodyPr wrap="square" rtlCol="0">
            <a:spAutoFit/>
          </a:bodyPr>
          <a:lstStyle/>
          <a:p>
            <a:r>
              <a:rPr lang="en-US" sz="1600" dirty="0" smtClean="0">
                <a:solidFill>
                  <a:srgbClr val="000000"/>
                </a:solidFill>
              </a:rPr>
              <a:t>12 in</a:t>
            </a:r>
            <a:endParaRPr lang="en-US" sz="1600" dirty="0">
              <a:solidFill>
                <a:srgbClr val="000000"/>
              </a:solidFill>
            </a:endParaRPr>
          </a:p>
        </p:txBody>
      </p:sp>
      <p:sp>
        <p:nvSpPr>
          <p:cNvPr id="37" name="TextBox 36"/>
          <p:cNvSpPr txBox="1"/>
          <p:nvPr/>
        </p:nvSpPr>
        <p:spPr>
          <a:xfrm>
            <a:off x="8001000" y="4495800"/>
            <a:ext cx="533400" cy="338554"/>
          </a:xfrm>
          <a:prstGeom prst="rect">
            <a:avLst/>
          </a:prstGeom>
          <a:noFill/>
        </p:spPr>
        <p:txBody>
          <a:bodyPr wrap="square" rtlCol="0">
            <a:spAutoFit/>
          </a:bodyPr>
          <a:lstStyle/>
          <a:p>
            <a:r>
              <a:rPr lang="en-US" sz="1600" dirty="0" smtClean="0">
                <a:solidFill>
                  <a:srgbClr val="000000"/>
                </a:solidFill>
              </a:rPr>
              <a:t>5 m</a:t>
            </a:r>
            <a:endParaRPr lang="en-US" sz="1600" dirty="0">
              <a:solidFill>
                <a:srgbClr val="000000"/>
              </a:solidFill>
            </a:endParaRPr>
          </a:p>
        </p:txBody>
      </p:sp>
      <p:sp>
        <p:nvSpPr>
          <p:cNvPr id="39" name="TextBox 38"/>
          <p:cNvSpPr txBox="1"/>
          <p:nvPr/>
        </p:nvSpPr>
        <p:spPr>
          <a:xfrm>
            <a:off x="7315200" y="6138446"/>
            <a:ext cx="609600" cy="338554"/>
          </a:xfrm>
          <a:prstGeom prst="rect">
            <a:avLst/>
          </a:prstGeom>
          <a:noFill/>
        </p:spPr>
        <p:txBody>
          <a:bodyPr wrap="square" rtlCol="0">
            <a:spAutoFit/>
          </a:bodyPr>
          <a:lstStyle/>
          <a:p>
            <a:r>
              <a:rPr lang="en-US" sz="1600" dirty="0" smtClean="0">
                <a:solidFill>
                  <a:srgbClr val="000000"/>
                </a:solidFill>
              </a:rPr>
              <a:t>6 m</a:t>
            </a:r>
            <a:endParaRPr lang="en-US" sz="1600" dirty="0">
              <a:solidFill>
                <a:srgbClr val="000000"/>
              </a:solidFill>
            </a:endParaRPr>
          </a:p>
        </p:txBody>
      </p:sp>
      <p:sp>
        <p:nvSpPr>
          <p:cNvPr id="28" name="TextBox 27"/>
          <p:cNvSpPr txBox="1"/>
          <p:nvPr/>
        </p:nvSpPr>
        <p:spPr>
          <a:xfrm>
            <a:off x="5181600" y="4133671"/>
            <a:ext cx="1981200" cy="1200329"/>
          </a:xfrm>
          <a:prstGeom prst="rect">
            <a:avLst/>
          </a:prstGeom>
          <a:noFill/>
        </p:spPr>
        <p:txBody>
          <a:bodyPr wrap="square" rtlCol="0">
            <a:spAutoFit/>
          </a:bodyPr>
          <a:lstStyle/>
          <a:p>
            <a:pPr algn="l"/>
            <a:r>
              <a:rPr lang="en-US" dirty="0" smtClean="0"/>
              <a:t>If the perimeter is 16 what is the length of the missing side?</a:t>
            </a:r>
            <a:endParaRPr lang="en-US" dirty="0"/>
          </a:p>
        </p:txBody>
      </p:sp>
    </p:spTree>
    <p:extLst>
      <p:ext uri="{BB962C8B-B14F-4D97-AF65-F5344CB8AC3E}">
        <p14:creationId xmlns:p14="http://schemas.microsoft.com/office/powerpoint/2010/main" val="280975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dirty="0" smtClean="0"/>
              <a:t>The formula</a:t>
            </a:r>
          </a:p>
        </p:txBody>
      </p:sp>
      <p:sp>
        <p:nvSpPr>
          <p:cNvPr id="20484" name="Title 1"/>
          <p:cNvSpPr>
            <a:spLocks/>
          </p:cNvSpPr>
          <p:nvPr/>
        </p:nvSpPr>
        <p:spPr bwMode="auto">
          <a:xfrm>
            <a:off x="457200" y="304800"/>
            <a:ext cx="8229600" cy="1143000"/>
          </a:xfrm>
          <a:prstGeom prst="rect">
            <a:avLst/>
          </a:prstGeom>
          <a:noFill/>
          <a:ln w="9525">
            <a:noFill/>
            <a:miter lim="800000"/>
            <a:headEnd/>
            <a:tailEnd/>
          </a:ln>
        </p:spPr>
        <p:txBody>
          <a:bodyPr anchor="ctr"/>
          <a:lstStyle/>
          <a:p>
            <a:r>
              <a:rPr lang="en-US" sz="4400" dirty="0">
                <a:latin typeface="Calibri" pitchFamily="34" charset="0"/>
              </a:rPr>
              <a:t>The formula</a:t>
            </a:r>
          </a:p>
        </p:txBody>
      </p:sp>
      <p:sp>
        <p:nvSpPr>
          <p:cNvPr id="20485" name="Content Placeholder 2"/>
          <p:cNvSpPr>
            <a:spLocks/>
          </p:cNvSpPr>
          <p:nvPr/>
        </p:nvSpPr>
        <p:spPr bwMode="auto">
          <a:xfrm>
            <a:off x="457200" y="1371600"/>
            <a:ext cx="8153400" cy="990600"/>
          </a:xfrm>
          <a:prstGeom prst="rect">
            <a:avLst/>
          </a:prstGeom>
          <a:noFill/>
          <a:ln w="9525">
            <a:noFill/>
            <a:miter lim="800000"/>
            <a:headEnd/>
            <a:tailEnd/>
          </a:ln>
        </p:spPr>
        <p:txBody>
          <a:bodyPr/>
          <a:lstStyle/>
          <a:p>
            <a:pPr marL="342900" indent="-342900" algn="l">
              <a:spcBef>
                <a:spcPct val="20000"/>
              </a:spcBef>
              <a:buFont typeface="Arial" charset="0"/>
              <a:buChar char="•"/>
            </a:pPr>
            <a:r>
              <a:rPr lang="en-US" sz="6000" dirty="0">
                <a:latin typeface="Calibri" pitchFamily="34" charset="0"/>
              </a:rPr>
              <a:t>Rectangle	    P = 2</a:t>
            </a:r>
            <a:r>
              <a:rPr lang="en-US" sz="6000" dirty="0">
                <a:solidFill>
                  <a:srgbClr val="FF0000"/>
                </a:solidFill>
                <a:latin typeface="Brush Script MT Italic"/>
                <a:ea typeface="Brush Script MT Italic"/>
                <a:cs typeface="Brush Script MT Italic"/>
              </a:rPr>
              <a:t>l</a:t>
            </a:r>
            <a:r>
              <a:rPr lang="en-US" sz="6000" dirty="0">
                <a:latin typeface="Calibri" pitchFamily="34" charset="0"/>
              </a:rPr>
              <a:t> + 2</a:t>
            </a:r>
            <a:r>
              <a:rPr lang="en-US" sz="6000" dirty="0">
                <a:solidFill>
                  <a:srgbClr val="FF0000"/>
                </a:solidFill>
                <a:latin typeface="Brush Script MT Italic"/>
                <a:ea typeface="Brush Script MT Italic"/>
                <a:cs typeface="Brush Script MT Italic"/>
              </a:rPr>
              <a:t>w</a:t>
            </a:r>
          </a:p>
        </p:txBody>
      </p:sp>
      <p:sp>
        <p:nvSpPr>
          <p:cNvPr id="20486" name="TextBox 3"/>
          <p:cNvSpPr txBox="1">
            <a:spLocks noChangeArrowheads="1"/>
          </p:cNvSpPr>
          <p:nvPr/>
        </p:nvSpPr>
        <p:spPr bwMode="auto">
          <a:xfrm>
            <a:off x="457200" y="3886200"/>
            <a:ext cx="7924800" cy="1006475"/>
          </a:xfrm>
          <a:prstGeom prst="rect">
            <a:avLst/>
          </a:prstGeom>
          <a:noFill/>
          <a:ln w="9525">
            <a:noFill/>
            <a:miter lim="800000"/>
            <a:headEnd/>
            <a:tailEnd/>
          </a:ln>
        </p:spPr>
        <p:txBody>
          <a:bodyPr>
            <a:spAutoFit/>
          </a:bodyPr>
          <a:lstStyle/>
          <a:p>
            <a:pPr algn="l">
              <a:buFont typeface="Arial" charset="0"/>
              <a:buChar char="•"/>
            </a:pPr>
            <a:r>
              <a:rPr lang="en-US" sz="6000" dirty="0">
                <a:latin typeface="Calibri" pitchFamily="34" charset="0"/>
              </a:rPr>
              <a:t>Triangle       P = </a:t>
            </a:r>
            <a:r>
              <a:rPr lang="en-US" sz="6000" dirty="0">
                <a:solidFill>
                  <a:srgbClr val="FF0000"/>
                </a:solidFill>
                <a:latin typeface="Calibri" pitchFamily="34" charset="0"/>
              </a:rPr>
              <a:t>a</a:t>
            </a:r>
            <a:r>
              <a:rPr lang="en-US" sz="6000" dirty="0">
                <a:latin typeface="Calibri" pitchFamily="34" charset="0"/>
              </a:rPr>
              <a:t> + </a:t>
            </a:r>
            <a:r>
              <a:rPr lang="en-US" sz="6000" dirty="0">
                <a:solidFill>
                  <a:srgbClr val="FF0000"/>
                </a:solidFill>
                <a:latin typeface="Calibri" pitchFamily="34" charset="0"/>
              </a:rPr>
              <a:t>b</a:t>
            </a:r>
            <a:r>
              <a:rPr lang="en-US" sz="6000" dirty="0">
                <a:latin typeface="Calibri" pitchFamily="34" charset="0"/>
              </a:rPr>
              <a:t> + </a:t>
            </a:r>
            <a:r>
              <a:rPr lang="en-US" sz="6000" dirty="0">
                <a:solidFill>
                  <a:srgbClr val="FF0000"/>
                </a:solidFill>
                <a:latin typeface="Calibri" pitchFamily="34" charset="0"/>
              </a:rPr>
              <a:t>c</a:t>
            </a:r>
          </a:p>
        </p:txBody>
      </p:sp>
      <p:sp>
        <p:nvSpPr>
          <p:cNvPr id="5" name="Right Triangle 4"/>
          <p:cNvSpPr/>
          <p:nvPr/>
        </p:nvSpPr>
        <p:spPr>
          <a:xfrm>
            <a:off x="3505200" y="5029200"/>
            <a:ext cx="1752600" cy="1219200"/>
          </a:xfrm>
          <a:prstGeom prst="rtTriangle">
            <a:avLst/>
          </a:prstGeom>
          <a:noFill/>
          <a:ln w="41275">
            <a:solidFill>
              <a:schemeClr val="bg1"/>
            </a:solidFill>
            <a:prstDash val="solid"/>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dirty="0"/>
          </a:p>
        </p:txBody>
      </p:sp>
      <p:sp>
        <p:nvSpPr>
          <p:cNvPr id="20488" name="TextBox 5"/>
          <p:cNvSpPr txBox="1">
            <a:spLocks noChangeArrowheads="1"/>
          </p:cNvSpPr>
          <p:nvPr/>
        </p:nvSpPr>
        <p:spPr bwMode="auto">
          <a:xfrm>
            <a:off x="3124200" y="5486400"/>
            <a:ext cx="304800" cy="381000"/>
          </a:xfrm>
          <a:prstGeom prst="rect">
            <a:avLst/>
          </a:prstGeom>
          <a:noFill/>
          <a:ln w="9525">
            <a:noFill/>
            <a:miter lim="800000"/>
            <a:headEnd/>
            <a:tailEnd/>
          </a:ln>
        </p:spPr>
        <p:txBody>
          <a:bodyPr>
            <a:spAutoFit/>
          </a:bodyPr>
          <a:lstStyle/>
          <a:p>
            <a:pPr algn="l"/>
            <a:r>
              <a:rPr lang="en-US" dirty="0">
                <a:solidFill>
                  <a:srgbClr val="FF0000"/>
                </a:solidFill>
                <a:latin typeface="Calibri" pitchFamily="34" charset="0"/>
              </a:rPr>
              <a:t>a</a:t>
            </a:r>
          </a:p>
        </p:txBody>
      </p:sp>
      <p:sp>
        <p:nvSpPr>
          <p:cNvPr id="20489" name="TextBox 6"/>
          <p:cNvSpPr txBox="1">
            <a:spLocks noChangeArrowheads="1"/>
          </p:cNvSpPr>
          <p:nvPr/>
        </p:nvSpPr>
        <p:spPr bwMode="auto">
          <a:xfrm>
            <a:off x="4191000" y="5181600"/>
            <a:ext cx="381000" cy="369888"/>
          </a:xfrm>
          <a:prstGeom prst="rect">
            <a:avLst/>
          </a:prstGeom>
          <a:noFill/>
          <a:ln w="9525">
            <a:noFill/>
            <a:miter lim="800000"/>
            <a:headEnd/>
            <a:tailEnd/>
          </a:ln>
        </p:spPr>
        <p:txBody>
          <a:bodyPr>
            <a:spAutoFit/>
          </a:bodyPr>
          <a:lstStyle/>
          <a:p>
            <a:pPr algn="l"/>
            <a:r>
              <a:rPr lang="en-US" dirty="0">
                <a:solidFill>
                  <a:srgbClr val="FF0000"/>
                </a:solidFill>
                <a:latin typeface="Calibri" pitchFamily="34" charset="0"/>
              </a:rPr>
              <a:t>c</a:t>
            </a:r>
          </a:p>
        </p:txBody>
      </p:sp>
      <p:sp>
        <p:nvSpPr>
          <p:cNvPr id="20490" name="TextBox 7"/>
          <p:cNvSpPr txBox="1">
            <a:spLocks noChangeArrowheads="1"/>
          </p:cNvSpPr>
          <p:nvPr/>
        </p:nvSpPr>
        <p:spPr bwMode="auto">
          <a:xfrm>
            <a:off x="4114800" y="6324600"/>
            <a:ext cx="457200" cy="369888"/>
          </a:xfrm>
          <a:prstGeom prst="rect">
            <a:avLst/>
          </a:prstGeom>
          <a:noFill/>
          <a:ln w="9525">
            <a:noFill/>
            <a:miter lim="800000"/>
            <a:headEnd/>
            <a:tailEnd/>
          </a:ln>
        </p:spPr>
        <p:txBody>
          <a:bodyPr>
            <a:spAutoFit/>
          </a:bodyPr>
          <a:lstStyle/>
          <a:p>
            <a:pPr algn="l"/>
            <a:r>
              <a:rPr lang="en-US" dirty="0">
                <a:solidFill>
                  <a:srgbClr val="FF0000"/>
                </a:solidFill>
                <a:latin typeface="Calibri" pitchFamily="34" charset="0"/>
              </a:rPr>
              <a:t>b</a:t>
            </a:r>
          </a:p>
        </p:txBody>
      </p:sp>
      <p:sp>
        <p:nvSpPr>
          <p:cNvPr id="9" name="Rectangle 8"/>
          <p:cNvSpPr/>
          <p:nvPr/>
        </p:nvSpPr>
        <p:spPr>
          <a:xfrm>
            <a:off x="3429000" y="2743200"/>
            <a:ext cx="2667000" cy="914400"/>
          </a:xfrm>
          <a:prstGeom prst="rect">
            <a:avLst/>
          </a:prstGeom>
          <a:noFill/>
          <a:ln w="41275">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dirty="0"/>
          </a:p>
        </p:txBody>
      </p:sp>
      <p:sp>
        <p:nvSpPr>
          <p:cNvPr id="20492" name="TextBox 9"/>
          <p:cNvSpPr txBox="1">
            <a:spLocks noChangeArrowheads="1"/>
          </p:cNvSpPr>
          <p:nvPr/>
        </p:nvSpPr>
        <p:spPr bwMode="auto">
          <a:xfrm>
            <a:off x="4495800" y="3657600"/>
            <a:ext cx="304800" cy="381000"/>
          </a:xfrm>
          <a:prstGeom prst="rect">
            <a:avLst/>
          </a:prstGeom>
          <a:noFill/>
          <a:ln w="9525">
            <a:noFill/>
            <a:miter lim="800000"/>
            <a:headEnd/>
            <a:tailEnd/>
          </a:ln>
        </p:spPr>
        <p:txBody>
          <a:bodyPr>
            <a:spAutoFit/>
          </a:bodyPr>
          <a:lstStyle/>
          <a:p>
            <a:pPr algn="l"/>
            <a:r>
              <a:rPr lang="en-US" dirty="0">
                <a:solidFill>
                  <a:srgbClr val="FF0000"/>
                </a:solidFill>
                <a:latin typeface="Brush Script MT Italic"/>
                <a:ea typeface="Brush Script MT Italic"/>
                <a:cs typeface="Brush Script MT Italic"/>
              </a:rPr>
              <a:t>l</a:t>
            </a:r>
          </a:p>
        </p:txBody>
      </p:sp>
      <p:sp>
        <p:nvSpPr>
          <p:cNvPr id="20493" name="TextBox 10"/>
          <p:cNvSpPr txBox="1">
            <a:spLocks noChangeArrowheads="1"/>
          </p:cNvSpPr>
          <p:nvPr/>
        </p:nvSpPr>
        <p:spPr bwMode="auto">
          <a:xfrm>
            <a:off x="4495800" y="2362200"/>
            <a:ext cx="304800" cy="381000"/>
          </a:xfrm>
          <a:prstGeom prst="rect">
            <a:avLst/>
          </a:prstGeom>
          <a:noFill/>
          <a:ln w="9525">
            <a:noFill/>
            <a:miter lim="800000"/>
            <a:headEnd/>
            <a:tailEnd/>
          </a:ln>
        </p:spPr>
        <p:txBody>
          <a:bodyPr>
            <a:spAutoFit/>
          </a:bodyPr>
          <a:lstStyle/>
          <a:p>
            <a:pPr algn="l"/>
            <a:r>
              <a:rPr lang="en-US" dirty="0">
                <a:solidFill>
                  <a:srgbClr val="FF0000"/>
                </a:solidFill>
                <a:latin typeface="Brush Script MT Italic"/>
                <a:ea typeface="Brush Script MT Italic"/>
                <a:cs typeface="Brush Script MT Italic"/>
              </a:rPr>
              <a:t>l</a:t>
            </a:r>
          </a:p>
        </p:txBody>
      </p:sp>
      <p:sp>
        <p:nvSpPr>
          <p:cNvPr id="20494" name="TextBox 11"/>
          <p:cNvSpPr txBox="1">
            <a:spLocks noChangeArrowheads="1"/>
          </p:cNvSpPr>
          <p:nvPr/>
        </p:nvSpPr>
        <p:spPr bwMode="auto">
          <a:xfrm flipH="1">
            <a:off x="6172200" y="2895600"/>
            <a:ext cx="381000" cy="523875"/>
          </a:xfrm>
          <a:prstGeom prst="rect">
            <a:avLst/>
          </a:prstGeom>
          <a:noFill/>
          <a:ln w="9525">
            <a:noFill/>
            <a:miter lim="800000"/>
            <a:headEnd/>
            <a:tailEnd/>
          </a:ln>
        </p:spPr>
        <p:txBody>
          <a:bodyPr>
            <a:spAutoFit/>
          </a:bodyPr>
          <a:lstStyle/>
          <a:p>
            <a:pPr algn="l"/>
            <a:r>
              <a:rPr lang="en-US" sz="2800" dirty="0">
                <a:solidFill>
                  <a:srgbClr val="FF0000"/>
                </a:solidFill>
                <a:latin typeface="Brush Script MT Italic"/>
                <a:ea typeface="Brush Script MT Italic"/>
                <a:cs typeface="Brush Script MT Italic"/>
              </a:rPr>
              <a:t>w</a:t>
            </a:r>
          </a:p>
        </p:txBody>
      </p:sp>
      <p:sp>
        <p:nvSpPr>
          <p:cNvPr id="20495" name="TextBox 12"/>
          <p:cNvSpPr txBox="1">
            <a:spLocks noChangeArrowheads="1"/>
          </p:cNvSpPr>
          <p:nvPr/>
        </p:nvSpPr>
        <p:spPr bwMode="auto">
          <a:xfrm flipH="1">
            <a:off x="2971800" y="2895600"/>
            <a:ext cx="381000" cy="523875"/>
          </a:xfrm>
          <a:prstGeom prst="rect">
            <a:avLst/>
          </a:prstGeom>
          <a:noFill/>
          <a:ln w="9525">
            <a:noFill/>
            <a:miter lim="800000"/>
            <a:headEnd/>
            <a:tailEnd/>
          </a:ln>
        </p:spPr>
        <p:txBody>
          <a:bodyPr>
            <a:spAutoFit/>
          </a:bodyPr>
          <a:lstStyle/>
          <a:p>
            <a:pPr algn="l"/>
            <a:r>
              <a:rPr lang="en-US" sz="2800" dirty="0">
                <a:solidFill>
                  <a:srgbClr val="FF0000"/>
                </a:solidFill>
                <a:latin typeface="Brush Script MT Italic"/>
                <a:ea typeface="Brush Script MT Italic"/>
                <a:cs typeface="Brush Script MT Italic"/>
              </a:rPr>
              <a:t>w</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dirty="0" smtClean="0"/>
              <a:t>The Kingdom of Quadravia</a:t>
            </a:r>
          </a:p>
        </p:txBody>
      </p:sp>
      <p:sp>
        <p:nvSpPr>
          <p:cNvPr id="22530" name="Content Placeholder 2"/>
          <p:cNvSpPr>
            <a:spLocks noGrp="1"/>
          </p:cNvSpPr>
          <p:nvPr>
            <p:ph idx="1"/>
          </p:nvPr>
        </p:nvSpPr>
        <p:spPr/>
        <p:txBody>
          <a:bodyPr/>
          <a:lstStyle/>
          <a:p>
            <a:r>
              <a:rPr lang="en-US" dirty="0" smtClean="0"/>
              <a:t>So that his horse has enough room to exercise and graze, Farmer John wants the field to have 30,000 square feet of space. </a:t>
            </a:r>
          </a:p>
          <a:p>
            <a:r>
              <a:rPr lang="en-US" dirty="0" smtClean="0"/>
              <a:t>Does Farmer John have enough land for his horse?</a:t>
            </a:r>
          </a:p>
          <a:p>
            <a:r>
              <a:rPr lang="en-US" dirty="0" smtClean="0"/>
              <a:t>How do I find out?</a:t>
            </a:r>
          </a:p>
          <a:p>
            <a:r>
              <a:rPr lang="en-US" dirty="0" smtClean="0"/>
              <a:t>What is this called?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dirty="0" smtClean="0"/>
              <a:t>Basic Unit Field</a:t>
            </a:r>
          </a:p>
        </p:txBody>
      </p:sp>
      <p:pic>
        <p:nvPicPr>
          <p:cNvPr id="24580" name="Picture 4"/>
          <p:cNvPicPr>
            <a:picLocks noGrp="1" noChangeAspect="1" noChangeArrowheads="1"/>
          </p:cNvPicPr>
          <p:nvPr>
            <p:ph idx="4294967295"/>
          </p:nvPr>
        </p:nvPicPr>
        <p:blipFill>
          <a:blip r:embed="rId2" cstate="print"/>
          <a:srcRect l="33067" t="20679" r="8377" b="28149"/>
          <a:stretch>
            <a:fillRect/>
          </a:stretch>
        </p:blipFill>
        <p:spPr>
          <a:xfrm>
            <a:off x="1447800" y="1828800"/>
            <a:ext cx="6324600" cy="387985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smtClean="0"/>
              <a:t>2 by 3 Field</a:t>
            </a:r>
          </a:p>
        </p:txBody>
      </p:sp>
      <p:pic>
        <p:nvPicPr>
          <p:cNvPr id="25602" name="Picture 4"/>
          <p:cNvPicPr>
            <a:picLocks noGrp="1" noChangeAspect="1" noChangeArrowheads="1"/>
          </p:cNvPicPr>
          <p:nvPr>
            <p:ph idx="1"/>
          </p:nvPr>
        </p:nvPicPr>
        <p:blipFill>
          <a:blip r:embed="rId3" cstate="print"/>
          <a:srcRect/>
          <a:stretch>
            <a:fillRect/>
          </a:stretch>
        </p:blipFill>
        <p:spPr>
          <a:xfrm>
            <a:off x="547688" y="1600200"/>
            <a:ext cx="8048625" cy="4525963"/>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smtClean="0"/>
              <a:t>What is the area?</a:t>
            </a:r>
          </a:p>
        </p:txBody>
      </p:sp>
      <p:pic>
        <p:nvPicPr>
          <p:cNvPr id="27650" name="Picture 2"/>
          <p:cNvPicPr>
            <a:picLocks noGrp="1" noChangeAspect="1" noChangeArrowheads="1"/>
          </p:cNvPicPr>
          <p:nvPr>
            <p:ph idx="1"/>
          </p:nvPr>
        </p:nvPicPr>
        <p:blipFill>
          <a:blip r:embed="rId3" cstate="print"/>
          <a:srcRect/>
          <a:stretch>
            <a:fillRect/>
          </a:stretch>
        </p:blipFill>
        <p:spPr>
          <a:xfrm>
            <a:off x="547688" y="1600200"/>
            <a:ext cx="8048625" cy="4525963"/>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smtClean="0"/>
              <a:t>Can you count this one?</a:t>
            </a:r>
          </a:p>
        </p:txBody>
      </p:sp>
      <p:pic>
        <p:nvPicPr>
          <p:cNvPr id="29698" name="Picture 2"/>
          <p:cNvPicPr>
            <a:picLocks noGrp="1" noChangeAspect="1" noChangeArrowheads="1"/>
          </p:cNvPicPr>
          <p:nvPr>
            <p:ph idx="1"/>
          </p:nvPr>
        </p:nvPicPr>
        <p:blipFill>
          <a:blip r:embed="rId3" cstate="print"/>
          <a:srcRect/>
          <a:stretch>
            <a:fillRect/>
          </a:stretch>
        </p:blipFill>
        <p:spPr>
          <a:xfrm>
            <a:off x="547688" y="1600200"/>
            <a:ext cx="8048625" cy="4525963"/>
          </a:xfrm>
        </p:spPr>
      </p:pic>
      <p:sp>
        <p:nvSpPr>
          <p:cNvPr id="29699" name="TextBox 4"/>
          <p:cNvSpPr txBox="1">
            <a:spLocks noChangeArrowheads="1"/>
          </p:cNvSpPr>
          <p:nvPr/>
        </p:nvSpPr>
        <p:spPr bwMode="auto">
          <a:xfrm>
            <a:off x="4191000" y="2133600"/>
            <a:ext cx="419100" cy="369888"/>
          </a:xfrm>
          <a:prstGeom prst="rect">
            <a:avLst/>
          </a:prstGeom>
          <a:noFill/>
          <a:ln w="9525">
            <a:noFill/>
            <a:miter lim="800000"/>
            <a:headEnd/>
            <a:tailEnd/>
          </a:ln>
        </p:spPr>
        <p:txBody>
          <a:bodyPr wrap="none">
            <a:spAutoFit/>
          </a:bodyPr>
          <a:lstStyle/>
          <a:p>
            <a:pPr algn="l"/>
            <a:r>
              <a:rPr lang="en-US" dirty="0">
                <a:solidFill>
                  <a:srgbClr val="FF0000"/>
                </a:solidFill>
                <a:latin typeface="Calibri" pitchFamily="34" charset="0"/>
              </a:rPr>
              <a:t>60</a:t>
            </a:r>
          </a:p>
        </p:txBody>
      </p:sp>
      <p:sp>
        <p:nvSpPr>
          <p:cNvPr id="29700" name="TextBox 5"/>
          <p:cNvSpPr txBox="1">
            <a:spLocks noChangeArrowheads="1"/>
          </p:cNvSpPr>
          <p:nvPr/>
        </p:nvSpPr>
        <p:spPr bwMode="auto">
          <a:xfrm>
            <a:off x="2133600" y="3962400"/>
            <a:ext cx="419100" cy="369888"/>
          </a:xfrm>
          <a:prstGeom prst="rect">
            <a:avLst/>
          </a:prstGeom>
          <a:noFill/>
          <a:ln w="9525">
            <a:noFill/>
            <a:miter lim="800000"/>
            <a:headEnd/>
            <a:tailEnd/>
          </a:ln>
        </p:spPr>
        <p:txBody>
          <a:bodyPr wrap="none">
            <a:spAutoFit/>
          </a:bodyPr>
          <a:lstStyle/>
          <a:p>
            <a:pPr algn="l"/>
            <a:r>
              <a:rPr lang="en-US" dirty="0">
                <a:solidFill>
                  <a:srgbClr val="FF0000"/>
                </a:solidFill>
                <a:latin typeface="Calibri" pitchFamily="34" charset="0"/>
              </a:rPr>
              <a:t>40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304800"/>
            <a:ext cx="8229600" cy="1143000"/>
          </a:xfrm>
        </p:spPr>
        <p:txBody>
          <a:bodyPr/>
          <a:lstStyle/>
          <a:p>
            <a:r>
              <a:rPr lang="en-US" dirty="0" smtClean="0"/>
              <a:t>Area</a:t>
            </a:r>
          </a:p>
        </p:txBody>
      </p:sp>
      <p:pic>
        <p:nvPicPr>
          <p:cNvPr id="31746" name="Content Placeholder 3"/>
          <p:cNvPicPr>
            <a:picLocks noGrp="1" noChangeAspect="1" noChangeArrowheads="1"/>
          </p:cNvPicPr>
          <p:nvPr>
            <p:ph idx="1"/>
          </p:nvPr>
        </p:nvPicPr>
        <p:blipFill>
          <a:blip r:embed="rId3" cstate="print"/>
          <a:srcRect/>
          <a:stretch>
            <a:fillRect/>
          </a:stretch>
        </p:blipFill>
        <p:spPr>
          <a:xfrm>
            <a:off x="609600" y="1600200"/>
            <a:ext cx="7950200" cy="452596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dirty="0" smtClean="0"/>
              <a:t>Formula for the area of a Rectangle</a:t>
            </a:r>
          </a:p>
        </p:txBody>
      </p:sp>
      <p:pic>
        <p:nvPicPr>
          <p:cNvPr id="33796" name="Picture 4"/>
          <p:cNvPicPr>
            <a:picLocks noChangeAspect="1" noChangeArrowheads="1"/>
          </p:cNvPicPr>
          <p:nvPr/>
        </p:nvPicPr>
        <p:blipFill>
          <a:blip r:embed="rId3" cstate="print"/>
          <a:srcRect l="21875" t="19740" r="39999" b="42857"/>
          <a:stretch>
            <a:fillRect/>
          </a:stretch>
        </p:blipFill>
        <p:spPr bwMode="auto">
          <a:xfrm>
            <a:off x="914400" y="1752600"/>
            <a:ext cx="7315200" cy="431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dirty="0" smtClean="0"/>
              <a:t>Triangles</a:t>
            </a:r>
          </a:p>
        </p:txBody>
      </p:sp>
      <p:sp>
        <p:nvSpPr>
          <p:cNvPr id="5" name="Notched Right Arrow 4">
            <a:hlinkClick r:id="rId3"/>
          </p:cNvPr>
          <p:cNvSpPr/>
          <p:nvPr/>
        </p:nvSpPr>
        <p:spPr>
          <a:xfrm>
            <a:off x="3429000" y="2438400"/>
            <a:ext cx="2590800" cy="185578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dirty="0"/>
          </a:p>
        </p:txBody>
      </p:sp>
      <p:sp>
        <p:nvSpPr>
          <p:cNvPr id="2" name="TextBox 1"/>
          <p:cNvSpPr txBox="1"/>
          <p:nvPr/>
        </p:nvSpPr>
        <p:spPr>
          <a:xfrm>
            <a:off x="3657600" y="4463534"/>
            <a:ext cx="1981200" cy="369332"/>
          </a:xfrm>
          <a:prstGeom prst="rect">
            <a:avLst/>
          </a:prstGeom>
          <a:noFill/>
        </p:spPr>
        <p:txBody>
          <a:bodyPr wrap="square" rtlCol="0">
            <a:spAutoFit/>
          </a:bodyPr>
          <a:lstStyle/>
          <a:p>
            <a:r>
              <a:rPr lang="en-US" sz="1100" dirty="0" smtClean="0"/>
              <a:t>Link to </a:t>
            </a:r>
            <a:r>
              <a:rPr lang="en-US" sz="1100" dirty="0" err="1" smtClean="0"/>
              <a:t>geogebra</a:t>
            </a:r>
            <a:r>
              <a:rPr lang="en-US" sz="1100" dirty="0" smtClean="0"/>
              <a:t> applet</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sz="quarter"/>
          </p:nvPr>
        </p:nvSpPr>
        <p:spPr/>
        <p:txBody>
          <a:bodyPr/>
          <a:lstStyle/>
          <a:p>
            <a:r>
              <a:rPr lang="en-US" dirty="0" smtClean="0"/>
              <a:t>Find the Area</a:t>
            </a:r>
          </a:p>
        </p:txBody>
      </p:sp>
      <p:sp>
        <p:nvSpPr>
          <p:cNvPr id="35848" name="Rectangle 8"/>
          <p:cNvSpPr>
            <a:spLocks noChangeArrowheads="1"/>
          </p:cNvSpPr>
          <p:nvPr/>
        </p:nvSpPr>
        <p:spPr bwMode="auto">
          <a:xfrm>
            <a:off x="1066800" y="1676400"/>
            <a:ext cx="2590800" cy="1524000"/>
          </a:xfrm>
          <a:prstGeom prst="rect">
            <a:avLst/>
          </a:prstGeom>
          <a:solidFill>
            <a:schemeClr val="accent1"/>
          </a:solidFill>
          <a:ln w="9525">
            <a:solidFill>
              <a:schemeClr val="tx1"/>
            </a:solidFill>
            <a:miter lim="800000"/>
            <a:headEnd/>
            <a:tailEnd/>
          </a:ln>
          <a:effectLst/>
        </p:spPr>
        <p:txBody>
          <a:bodyPr wrap="none" anchor="ctr"/>
          <a:lstStyle/>
          <a:p>
            <a:endParaRPr lang="en-US" dirty="0"/>
          </a:p>
        </p:txBody>
      </p:sp>
      <p:sp>
        <p:nvSpPr>
          <p:cNvPr id="35851" name="Text Box 11"/>
          <p:cNvSpPr txBox="1">
            <a:spLocks noChangeArrowheads="1"/>
          </p:cNvSpPr>
          <p:nvPr/>
        </p:nvSpPr>
        <p:spPr bwMode="auto">
          <a:xfrm>
            <a:off x="2193925" y="3313113"/>
            <a:ext cx="742950" cy="366712"/>
          </a:xfrm>
          <a:prstGeom prst="rect">
            <a:avLst/>
          </a:prstGeom>
          <a:noFill/>
          <a:ln w="9525">
            <a:noFill/>
            <a:miter lim="800000"/>
            <a:headEnd/>
            <a:tailEnd/>
          </a:ln>
          <a:effectLst/>
        </p:spPr>
        <p:txBody>
          <a:bodyPr wrap="none">
            <a:spAutoFit/>
          </a:bodyPr>
          <a:lstStyle/>
          <a:p>
            <a:pPr algn="l"/>
            <a:r>
              <a:rPr lang="en-US" dirty="0"/>
              <a:t>10 in.</a:t>
            </a:r>
          </a:p>
        </p:txBody>
      </p:sp>
      <p:sp>
        <p:nvSpPr>
          <p:cNvPr id="35852" name="Text Box 12"/>
          <p:cNvSpPr txBox="1">
            <a:spLocks noChangeArrowheads="1"/>
          </p:cNvSpPr>
          <p:nvPr/>
        </p:nvSpPr>
        <p:spPr bwMode="auto">
          <a:xfrm>
            <a:off x="381000" y="2209800"/>
            <a:ext cx="615950" cy="366713"/>
          </a:xfrm>
          <a:prstGeom prst="rect">
            <a:avLst/>
          </a:prstGeom>
          <a:noFill/>
          <a:ln w="9525">
            <a:noFill/>
            <a:miter lim="800000"/>
            <a:headEnd/>
            <a:tailEnd/>
          </a:ln>
          <a:effectLst/>
        </p:spPr>
        <p:txBody>
          <a:bodyPr wrap="none">
            <a:spAutoFit/>
          </a:bodyPr>
          <a:lstStyle/>
          <a:p>
            <a:pPr algn="l"/>
            <a:r>
              <a:rPr lang="en-US" dirty="0"/>
              <a:t>5 in.</a:t>
            </a:r>
          </a:p>
        </p:txBody>
      </p:sp>
      <p:sp>
        <p:nvSpPr>
          <p:cNvPr id="35854" name="AutoShape 14"/>
          <p:cNvSpPr>
            <a:spLocks noChangeArrowheads="1"/>
          </p:cNvSpPr>
          <p:nvPr/>
        </p:nvSpPr>
        <p:spPr bwMode="auto">
          <a:xfrm rot="9222123">
            <a:off x="4191000" y="4724400"/>
            <a:ext cx="3657600" cy="1828800"/>
          </a:xfrm>
          <a:prstGeom prst="rtTriangle">
            <a:avLst/>
          </a:prstGeom>
          <a:solidFill>
            <a:schemeClr val="accent1"/>
          </a:solidFill>
          <a:ln w="9525">
            <a:solidFill>
              <a:schemeClr val="tx1"/>
            </a:solidFill>
            <a:miter lim="800000"/>
            <a:headEnd/>
            <a:tailEnd/>
          </a:ln>
          <a:effectLst/>
        </p:spPr>
        <p:txBody>
          <a:bodyPr wrap="none" anchor="ctr"/>
          <a:lstStyle/>
          <a:p>
            <a:endParaRPr lang="en-US" dirty="0"/>
          </a:p>
        </p:txBody>
      </p:sp>
      <p:sp>
        <p:nvSpPr>
          <p:cNvPr id="35858" name="Line 18"/>
          <p:cNvSpPr>
            <a:spLocks noChangeShapeType="1"/>
          </p:cNvSpPr>
          <p:nvPr/>
        </p:nvSpPr>
        <p:spPr bwMode="auto">
          <a:xfrm flipV="1">
            <a:off x="7239000" y="4038600"/>
            <a:ext cx="0" cy="1600200"/>
          </a:xfrm>
          <a:prstGeom prst="line">
            <a:avLst/>
          </a:prstGeom>
          <a:noFill/>
          <a:ln w="9525">
            <a:solidFill>
              <a:schemeClr val="tx1"/>
            </a:solidFill>
            <a:round/>
            <a:headEnd/>
            <a:tailEnd/>
          </a:ln>
          <a:effectLst/>
        </p:spPr>
        <p:txBody>
          <a:bodyPr wrap="none" anchor="ctr"/>
          <a:lstStyle/>
          <a:p>
            <a:endParaRPr lang="en-US" dirty="0"/>
          </a:p>
        </p:txBody>
      </p:sp>
      <p:sp>
        <p:nvSpPr>
          <p:cNvPr id="35859" name="Text Box 19"/>
          <p:cNvSpPr txBox="1">
            <a:spLocks noChangeArrowheads="1"/>
          </p:cNvSpPr>
          <p:nvPr/>
        </p:nvSpPr>
        <p:spPr bwMode="auto">
          <a:xfrm>
            <a:off x="6089650" y="5715000"/>
            <a:ext cx="806450" cy="366713"/>
          </a:xfrm>
          <a:prstGeom prst="rect">
            <a:avLst/>
          </a:prstGeom>
          <a:noFill/>
          <a:ln w="9525" algn="ctr">
            <a:noFill/>
            <a:miter lim="800000"/>
            <a:headEnd/>
            <a:tailEnd/>
          </a:ln>
          <a:effectLst/>
        </p:spPr>
        <p:txBody>
          <a:bodyPr wrap="none">
            <a:spAutoFit/>
          </a:bodyPr>
          <a:lstStyle/>
          <a:p>
            <a:r>
              <a:rPr lang="en-US" dirty="0"/>
              <a:t>15 cm</a:t>
            </a:r>
          </a:p>
        </p:txBody>
      </p:sp>
      <p:sp>
        <p:nvSpPr>
          <p:cNvPr id="35861" name="Text Box 21"/>
          <p:cNvSpPr txBox="1">
            <a:spLocks noChangeArrowheads="1"/>
          </p:cNvSpPr>
          <p:nvPr/>
        </p:nvSpPr>
        <p:spPr bwMode="auto">
          <a:xfrm>
            <a:off x="6553200" y="4800600"/>
            <a:ext cx="679450" cy="366713"/>
          </a:xfrm>
          <a:prstGeom prst="rect">
            <a:avLst/>
          </a:prstGeom>
          <a:noFill/>
          <a:ln w="9525" algn="ctr">
            <a:noFill/>
            <a:miter lim="800000"/>
            <a:headEnd/>
            <a:tailEnd/>
          </a:ln>
          <a:effectLst/>
        </p:spPr>
        <p:txBody>
          <a:bodyPr wrap="none">
            <a:spAutoFit/>
          </a:bodyPr>
          <a:lstStyle/>
          <a:p>
            <a:r>
              <a:rPr lang="en-US" dirty="0"/>
              <a:t>5 cm</a:t>
            </a:r>
          </a:p>
        </p:txBody>
      </p:sp>
      <p:sp>
        <p:nvSpPr>
          <p:cNvPr id="35863" name="Text Box 23"/>
          <p:cNvSpPr txBox="1">
            <a:spLocks noChangeArrowheads="1"/>
          </p:cNvSpPr>
          <p:nvPr/>
        </p:nvSpPr>
        <p:spPr bwMode="auto">
          <a:xfrm>
            <a:off x="4648200" y="2209800"/>
            <a:ext cx="2362200" cy="457200"/>
          </a:xfrm>
          <a:prstGeom prst="rect">
            <a:avLst/>
          </a:prstGeom>
          <a:noFill/>
          <a:ln w="9525" algn="ctr">
            <a:noFill/>
            <a:miter lim="800000"/>
            <a:headEnd/>
            <a:tailEnd/>
          </a:ln>
          <a:effectLst/>
        </p:spPr>
        <p:txBody>
          <a:bodyPr>
            <a:spAutoFit/>
          </a:bodyPr>
          <a:lstStyle/>
          <a:p>
            <a:pPr>
              <a:spcBef>
                <a:spcPct val="50000"/>
              </a:spcBef>
            </a:pPr>
            <a:r>
              <a:rPr lang="en-US" sz="2400" dirty="0"/>
              <a:t>50 square in.</a:t>
            </a:r>
          </a:p>
        </p:txBody>
      </p:sp>
      <p:sp>
        <p:nvSpPr>
          <p:cNvPr id="35864" name="Text Box 24"/>
          <p:cNvSpPr txBox="1">
            <a:spLocks noChangeArrowheads="1"/>
          </p:cNvSpPr>
          <p:nvPr/>
        </p:nvSpPr>
        <p:spPr bwMode="auto">
          <a:xfrm>
            <a:off x="304800" y="4876800"/>
            <a:ext cx="3429000" cy="457200"/>
          </a:xfrm>
          <a:prstGeom prst="rect">
            <a:avLst/>
          </a:prstGeom>
          <a:noFill/>
          <a:ln w="9525" algn="ctr">
            <a:noFill/>
            <a:miter lim="800000"/>
            <a:headEnd/>
            <a:tailEnd/>
          </a:ln>
          <a:effectLst/>
        </p:spPr>
        <p:txBody>
          <a:bodyPr>
            <a:spAutoFit/>
          </a:bodyPr>
          <a:lstStyle/>
          <a:p>
            <a:pPr>
              <a:spcBef>
                <a:spcPct val="50000"/>
              </a:spcBef>
            </a:pPr>
            <a:r>
              <a:rPr lang="en-US" sz="2400" dirty="0"/>
              <a:t>75 square cm.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863"/>
                                        </p:tgtEl>
                                        <p:attrNameLst>
                                          <p:attrName>style.visibility</p:attrName>
                                        </p:attrNameLst>
                                      </p:cBhvr>
                                      <p:to>
                                        <p:strVal val="visible"/>
                                      </p:to>
                                    </p:set>
                                    <p:animEffect transition="in" filter="blinds(horizontal)">
                                      <p:cBhvr>
                                        <p:cTn id="7" dur="500"/>
                                        <p:tgtEl>
                                          <p:spTgt spid="3586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864"/>
                                        </p:tgtEl>
                                        <p:attrNameLst>
                                          <p:attrName>style.visibility</p:attrName>
                                        </p:attrNameLst>
                                      </p:cBhvr>
                                      <p:to>
                                        <p:strVal val="visible"/>
                                      </p:to>
                                    </p:set>
                                    <p:animEffect transition="in" filter="blinds(horizontal)">
                                      <p:cBhvr>
                                        <p:cTn id="12" dur="500"/>
                                        <p:tgtEl>
                                          <p:spTgt spid="358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3" grpId="0"/>
      <p:bldP spid="358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a:xfrm>
            <a:off x="457200" y="228600"/>
            <a:ext cx="8229600" cy="1143000"/>
          </a:xfrm>
        </p:spPr>
        <p:txBody>
          <a:bodyPr/>
          <a:lstStyle/>
          <a:p>
            <a:r>
              <a:rPr lang="en-US" dirty="0" smtClean="0"/>
              <a:t>Find x</a:t>
            </a:r>
          </a:p>
        </p:txBody>
      </p:sp>
      <p:sp>
        <p:nvSpPr>
          <p:cNvPr id="40964" name="Rectangle 4"/>
          <p:cNvSpPr>
            <a:spLocks noChangeArrowheads="1"/>
          </p:cNvSpPr>
          <p:nvPr/>
        </p:nvSpPr>
        <p:spPr bwMode="auto">
          <a:xfrm>
            <a:off x="838200" y="1295400"/>
            <a:ext cx="2968625" cy="4587875"/>
          </a:xfrm>
          <a:prstGeom prst="rect">
            <a:avLst/>
          </a:prstGeom>
          <a:solidFill>
            <a:schemeClr val="accent1"/>
          </a:solidFill>
          <a:ln w="9525" algn="ctr">
            <a:solidFill>
              <a:schemeClr val="tx1"/>
            </a:solidFill>
            <a:miter lim="800000"/>
            <a:headEnd/>
            <a:tailEnd/>
          </a:ln>
          <a:effectLst/>
        </p:spPr>
        <p:txBody>
          <a:bodyPr wrap="none" anchor="ctr"/>
          <a:lstStyle/>
          <a:p>
            <a:endParaRPr lang="en-US" dirty="0"/>
          </a:p>
        </p:txBody>
      </p:sp>
      <p:sp>
        <p:nvSpPr>
          <p:cNvPr id="40965" name="Text Box 5"/>
          <p:cNvSpPr txBox="1">
            <a:spLocks noChangeArrowheads="1"/>
          </p:cNvSpPr>
          <p:nvPr/>
        </p:nvSpPr>
        <p:spPr bwMode="auto">
          <a:xfrm>
            <a:off x="2057400" y="6019800"/>
            <a:ext cx="298450" cy="366713"/>
          </a:xfrm>
          <a:prstGeom prst="rect">
            <a:avLst/>
          </a:prstGeom>
          <a:noFill/>
          <a:ln w="9525" algn="ctr">
            <a:noFill/>
            <a:miter lim="800000"/>
            <a:headEnd/>
            <a:tailEnd/>
          </a:ln>
          <a:effectLst/>
        </p:spPr>
        <p:txBody>
          <a:bodyPr wrap="none">
            <a:spAutoFit/>
          </a:bodyPr>
          <a:lstStyle/>
          <a:p>
            <a:r>
              <a:rPr lang="en-US" dirty="0"/>
              <a:t>x</a:t>
            </a:r>
          </a:p>
        </p:txBody>
      </p:sp>
      <p:sp>
        <p:nvSpPr>
          <p:cNvPr id="40966" name="Text Box 6"/>
          <p:cNvSpPr txBox="1">
            <a:spLocks noChangeArrowheads="1"/>
          </p:cNvSpPr>
          <p:nvPr/>
        </p:nvSpPr>
        <p:spPr bwMode="auto">
          <a:xfrm>
            <a:off x="4114800" y="3124200"/>
            <a:ext cx="565150" cy="366713"/>
          </a:xfrm>
          <a:prstGeom prst="rect">
            <a:avLst/>
          </a:prstGeom>
          <a:noFill/>
          <a:ln w="9525" algn="ctr">
            <a:noFill/>
            <a:miter lim="800000"/>
            <a:headEnd/>
            <a:tailEnd/>
          </a:ln>
          <a:effectLst/>
        </p:spPr>
        <p:txBody>
          <a:bodyPr wrap="none">
            <a:spAutoFit/>
          </a:bodyPr>
          <a:lstStyle/>
          <a:p>
            <a:r>
              <a:rPr lang="en-US" dirty="0"/>
              <a:t>8 ft.</a:t>
            </a:r>
          </a:p>
        </p:txBody>
      </p:sp>
      <p:sp>
        <p:nvSpPr>
          <p:cNvPr id="40968" name="Text Box 8"/>
          <p:cNvSpPr txBox="1">
            <a:spLocks noChangeArrowheads="1"/>
          </p:cNvSpPr>
          <p:nvPr/>
        </p:nvSpPr>
        <p:spPr bwMode="auto">
          <a:xfrm>
            <a:off x="1600200" y="3048000"/>
            <a:ext cx="1454150" cy="366713"/>
          </a:xfrm>
          <a:prstGeom prst="rect">
            <a:avLst/>
          </a:prstGeom>
          <a:noFill/>
          <a:ln w="9525" algn="ctr">
            <a:noFill/>
            <a:miter lim="800000"/>
            <a:headEnd/>
            <a:tailEnd/>
          </a:ln>
          <a:effectLst/>
        </p:spPr>
        <p:txBody>
          <a:bodyPr wrap="none">
            <a:spAutoFit/>
          </a:bodyPr>
          <a:lstStyle/>
          <a:p>
            <a:r>
              <a:rPr lang="en-US" dirty="0"/>
              <a:t>32 square ft.</a:t>
            </a:r>
          </a:p>
        </p:txBody>
      </p:sp>
      <p:sp>
        <p:nvSpPr>
          <p:cNvPr id="40969" name="Text Box 9"/>
          <p:cNvSpPr txBox="1">
            <a:spLocks noChangeArrowheads="1"/>
          </p:cNvSpPr>
          <p:nvPr/>
        </p:nvSpPr>
        <p:spPr bwMode="auto">
          <a:xfrm>
            <a:off x="4572000" y="1828800"/>
            <a:ext cx="4048125" cy="579438"/>
          </a:xfrm>
          <a:prstGeom prst="rect">
            <a:avLst/>
          </a:prstGeom>
          <a:noFill/>
          <a:ln w="9525" algn="ctr">
            <a:noFill/>
            <a:miter lim="800000"/>
            <a:headEnd/>
            <a:tailEnd/>
          </a:ln>
          <a:effectLst/>
        </p:spPr>
        <p:txBody>
          <a:bodyPr>
            <a:spAutoFit/>
          </a:bodyPr>
          <a:lstStyle/>
          <a:p>
            <a:pPr>
              <a:spcBef>
                <a:spcPct val="50000"/>
              </a:spcBef>
            </a:pPr>
            <a:r>
              <a:rPr lang="en-US" sz="3200" dirty="0"/>
              <a:t>8 * x = 32</a:t>
            </a:r>
          </a:p>
        </p:txBody>
      </p:sp>
      <p:sp>
        <p:nvSpPr>
          <p:cNvPr id="40970" name="Text Box 10"/>
          <p:cNvSpPr txBox="1">
            <a:spLocks noChangeArrowheads="1"/>
          </p:cNvSpPr>
          <p:nvPr/>
        </p:nvSpPr>
        <p:spPr bwMode="auto">
          <a:xfrm>
            <a:off x="4876800" y="5334000"/>
            <a:ext cx="3505200" cy="579438"/>
          </a:xfrm>
          <a:prstGeom prst="rect">
            <a:avLst/>
          </a:prstGeom>
          <a:noFill/>
          <a:ln w="9525" algn="ctr">
            <a:noFill/>
            <a:miter lim="800000"/>
            <a:headEnd/>
            <a:tailEnd/>
          </a:ln>
          <a:effectLst/>
        </p:spPr>
        <p:txBody>
          <a:bodyPr>
            <a:spAutoFit/>
          </a:bodyPr>
          <a:lstStyle/>
          <a:p>
            <a:pPr>
              <a:spcBef>
                <a:spcPct val="50000"/>
              </a:spcBef>
            </a:pPr>
            <a:r>
              <a:rPr lang="en-US" sz="3200" dirty="0"/>
              <a:t>x = 4</a:t>
            </a:r>
          </a:p>
        </p:txBody>
      </p:sp>
      <p:sp>
        <p:nvSpPr>
          <p:cNvPr id="40971" name="Text Box 11"/>
          <p:cNvSpPr txBox="1">
            <a:spLocks noChangeArrowheads="1"/>
          </p:cNvSpPr>
          <p:nvPr/>
        </p:nvSpPr>
        <p:spPr bwMode="auto">
          <a:xfrm>
            <a:off x="5105400" y="3581400"/>
            <a:ext cx="3238500" cy="579438"/>
          </a:xfrm>
          <a:prstGeom prst="rect">
            <a:avLst/>
          </a:prstGeom>
          <a:noFill/>
          <a:ln w="9525" algn="ctr">
            <a:noFill/>
            <a:miter lim="800000"/>
            <a:headEnd/>
            <a:tailEnd/>
          </a:ln>
          <a:effectLst/>
        </p:spPr>
        <p:txBody>
          <a:bodyPr>
            <a:spAutoFit/>
          </a:bodyPr>
          <a:lstStyle/>
          <a:p>
            <a:pPr>
              <a:spcBef>
                <a:spcPct val="50000"/>
              </a:spcBef>
            </a:pPr>
            <a:r>
              <a:rPr lang="en-US" sz="3200" dirty="0"/>
              <a:t>x = 32/8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969"/>
                                        </p:tgtEl>
                                        <p:attrNameLst>
                                          <p:attrName>style.visibility</p:attrName>
                                        </p:attrNameLst>
                                      </p:cBhvr>
                                      <p:to>
                                        <p:strVal val="visible"/>
                                      </p:to>
                                    </p:set>
                                    <p:animEffect transition="in" filter="box(in)">
                                      <p:cBhvr>
                                        <p:cTn id="7" dur="500"/>
                                        <p:tgtEl>
                                          <p:spTgt spid="4096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0971"/>
                                        </p:tgtEl>
                                        <p:attrNameLst>
                                          <p:attrName>style.visibility</p:attrName>
                                        </p:attrNameLst>
                                      </p:cBhvr>
                                      <p:to>
                                        <p:strVal val="visible"/>
                                      </p:to>
                                    </p:set>
                                    <p:animEffect transition="in" filter="box(in)">
                                      <p:cBhvr>
                                        <p:cTn id="12" dur="500"/>
                                        <p:tgtEl>
                                          <p:spTgt spid="4097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0970">
                                            <p:txEl>
                                              <p:pRg st="0" end="0"/>
                                            </p:txEl>
                                          </p:spTgt>
                                        </p:tgtEl>
                                        <p:attrNameLst>
                                          <p:attrName>style.visibility</p:attrName>
                                        </p:attrNameLst>
                                      </p:cBhvr>
                                      <p:to>
                                        <p:strVal val="visible"/>
                                      </p:to>
                                    </p:set>
                                    <p:animEffect transition="in" filter="box(in)">
                                      <p:cBhvr>
                                        <p:cTn id="17" dur="500"/>
                                        <p:tgtEl>
                                          <p:spTgt spid="409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9" grpId="0"/>
      <p:bldP spid="409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lstStyle/>
          <a:p>
            <a:r>
              <a:rPr lang="en-US" dirty="0" smtClean="0"/>
              <a:t>Find x</a:t>
            </a:r>
          </a:p>
        </p:txBody>
      </p:sp>
      <p:sp>
        <p:nvSpPr>
          <p:cNvPr id="41988" name="AutoShape 4"/>
          <p:cNvSpPr>
            <a:spLocks noChangeArrowheads="1"/>
          </p:cNvSpPr>
          <p:nvPr/>
        </p:nvSpPr>
        <p:spPr bwMode="auto">
          <a:xfrm>
            <a:off x="457200" y="1676400"/>
            <a:ext cx="4572000" cy="4495800"/>
          </a:xfrm>
          <a:prstGeom prst="triangle">
            <a:avLst>
              <a:gd name="adj" fmla="val 50000"/>
            </a:avLst>
          </a:prstGeom>
          <a:solidFill>
            <a:schemeClr val="accent1"/>
          </a:solidFill>
          <a:ln w="9525" algn="ctr">
            <a:solidFill>
              <a:schemeClr val="tx1"/>
            </a:solidFill>
            <a:miter lim="800000"/>
            <a:headEnd/>
            <a:tailEnd/>
          </a:ln>
          <a:effectLst/>
        </p:spPr>
        <p:txBody>
          <a:bodyPr wrap="none" anchor="ctr"/>
          <a:lstStyle/>
          <a:p>
            <a:endParaRPr lang="en-US" dirty="0"/>
          </a:p>
        </p:txBody>
      </p:sp>
      <p:sp>
        <p:nvSpPr>
          <p:cNvPr id="41989" name="Line 5"/>
          <p:cNvSpPr>
            <a:spLocks noChangeShapeType="1"/>
          </p:cNvSpPr>
          <p:nvPr/>
        </p:nvSpPr>
        <p:spPr bwMode="auto">
          <a:xfrm flipV="1">
            <a:off x="2743200" y="1668463"/>
            <a:ext cx="1588" cy="4495800"/>
          </a:xfrm>
          <a:prstGeom prst="line">
            <a:avLst/>
          </a:prstGeom>
          <a:noFill/>
          <a:ln w="9525">
            <a:solidFill>
              <a:schemeClr val="tx1"/>
            </a:solidFill>
            <a:round/>
            <a:headEnd/>
            <a:tailEnd/>
          </a:ln>
          <a:effectLst/>
        </p:spPr>
        <p:txBody>
          <a:bodyPr wrap="none" anchor="ctr"/>
          <a:lstStyle/>
          <a:p>
            <a:endParaRPr lang="en-US" dirty="0"/>
          </a:p>
        </p:txBody>
      </p:sp>
      <p:sp>
        <p:nvSpPr>
          <p:cNvPr id="41991" name="Text Box 7"/>
          <p:cNvSpPr txBox="1">
            <a:spLocks noChangeArrowheads="1"/>
          </p:cNvSpPr>
          <p:nvPr/>
        </p:nvSpPr>
        <p:spPr bwMode="auto">
          <a:xfrm>
            <a:off x="2146300" y="6172200"/>
            <a:ext cx="1073150" cy="366713"/>
          </a:xfrm>
          <a:prstGeom prst="rect">
            <a:avLst/>
          </a:prstGeom>
          <a:noFill/>
          <a:ln w="9525" algn="ctr">
            <a:noFill/>
            <a:miter lim="800000"/>
            <a:headEnd/>
            <a:tailEnd/>
          </a:ln>
          <a:effectLst/>
        </p:spPr>
        <p:txBody>
          <a:bodyPr wrap="none">
            <a:spAutoFit/>
          </a:bodyPr>
          <a:lstStyle/>
          <a:p>
            <a:r>
              <a:rPr lang="en-US" dirty="0"/>
              <a:t>5 meters</a:t>
            </a:r>
          </a:p>
        </p:txBody>
      </p:sp>
      <p:sp>
        <p:nvSpPr>
          <p:cNvPr id="41992" name="Text Box 8"/>
          <p:cNvSpPr txBox="1">
            <a:spLocks noChangeArrowheads="1"/>
          </p:cNvSpPr>
          <p:nvPr/>
        </p:nvSpPr>
        <p:spPr bwMode="auto">
          <a:xfrm>
            <a:off x="2819400" y="4876800"/>
            <a:ext cx="298450" cy="366713"/>
          </a:xfrm>
          <a:prstGeom prst="rect">
            <a:avLst/>
          </a:prstGeom>
          <a:noFill/>
          <a:ln w="9525" algn="ctr">
            <a:noFill/>
            <a:miter lim="800000"/>
            <a:headEnd/>
            <a:tailEnd/>
          </a:ln>
          <a:effectLst/>
        </p:spPr>
        <p:txBody>
          <a:bodyPr wrap="none">
            <a:spAutoFit/>
          </a:bodyPr>
          <a:lstStyle/>
          <a:p>
            <a:r>
              <a:rPr lang="en-US" dirty="0"/>
              <a:t>x</a:t>
            </a:r>
          </a:p>
        </p:txBody>
      </p:sp>
      <p:sp>
        <p:nvSpPr>
          <p:cNvPr id="41993" name="Text Box 9"/>
          <p:cNvSpPr txBox="1">
            <a:spLocks noChangeArrowheads="1"/>
          </p:cNvSpPr>
          <p:nvPr/>
        </p:nvSpPr>
        <p:spPr bwMode="auto">
          <a:xfrm>
            <a:off x="152400" y="2133600"/>
            <a:ext cx="1962150" cy="366713"/>
          </a:xfrm>
          <a:prstGeom prst="rect">
            <a:avLst/>
          </a:prstGeom>
          <a:noFill/>
          <a:ln w="9525" algn="ctr">
            <a:noFill/>
            <a:miter lim="800000"/>
            <a:headEnd/>
            <a:tailEnd/>
          </a:ln>
          <a:effectLst/>
        </p:spPr>
        <p:txBody>
          <a:bodyPr wrap="none">
            <a:spAutoFit/>
          </a:bodyPr>
          <a:lstStyle/>
          <a:p>
            <a:r>
              <a:rPr lang="en-US" dirty="0"/>
              <a:t>15 square meters</a:t>
            </a:r>
          </a:p>
        </p:txBody>
      </p:sp>
      <p:sp>
        <p:nvSpPr>
          <p:cNvPr id="41994" name="Line 10"/>
          <p:cNvSpPr>
            <a:spLocks noChangeShapeType="1"/>
          </p:cNvSpPr>
          <p:nvPr/>
        </p:nvSpPr>
        <p:spPr bwMode="auto">
          <a:xfrm>
            <a:off x="1447800" y="2514600"/>
            <a:ext cx="533400" cy="1676400"/>
          </a:xfrm>
          <a:prstGeom prst="line">
            <a:avLst/>
          </a:prstGeom>
          <a:noFill/>
          <a:ln w="9525">
            <a:solidFill>
              <a:schemeClr val="tx1"/>
            </a:solidFill>
            <a:round/>
            <a:headEnd/>
            <a:tailEnd type="triangle" w="med" len="med"/>
          </a:ln>
          <a:effectLst/>
        </p:spPr>
        <p:txBody>
          <a:bodyPr wrap="none" anchor="ctr"/>
          <a:lstStyle/>
          <a:p>
            <a:endParaRPr lang="en-US" dirty="0"/>
          </a:p>
        </p:txBody>
      </p:sp>
      <p:sp>
        <p:nvSpPr>
          <p:cNvPr id="41995" name="Text Box 11"/>
          <p:cNvSpPr txBox="1">
            <a:spLocks noChangeArrowheads="1"/>
          </p:cNvSpPr>
          <p:nvPr/>
        </p:nvSpPr>
        <p:spPr bwMode="auto">
          <a:xfrm>
            <a:off x="5181600" y="2286000"/>
            <a:ext cx="2928938" cy="519113"/>
          </a:xfrm>
          <a:prstGeom prst="rect">
            <a:avLst/>
          </a:prstGeom>
          <a:noFill/>
          <a:ln w="9525" algn="ctr">
            <a:noFill/>
            <a:miter lim="800000"/>
            <a:headEnd/>
            <a:tailEnd/>
          </a:ln>
          <a:effectLst/>
        </p:spPr>
        <p:txBody>
          <a:bodyPr>
            <a:spAutoFit/>
          </a:bodyPr>
          <a:lstStyle/>
          <a:p>
            <a:r>
              <a:rPr lang="en-US" sz="2800" dirty="0"/>
              <a:t>(1/2) * 5 * x = 15</a:t>
            </a:r>
          </a:p>
        </p:txBody>
      </p:sp>
      <p:sp>
        <p:nvSpPr>
          <p:cNvPr id="41996" name="Text Box 12"/>
          <p:cNvSpPr txBox="1">
            <a:spLocks noChangeArrowheads="1"/>
          </p:cNvSpPr>
          <p:nvPr/>
        </p:nvSpPr>
        <p:spPr bwMode="auto">
          <a:xfrm>
            <a:off x="5943600" y="3124200"/>
            <a:ext cx="2909888" cy="519113"/>
          </a:xfrm>
          <a:prstGeom prst="rect">
            <a:avLst/>
          </a:prstGeom>
          <a:noFill/>
          <a:ln w="9525" algn="ctr">
            <a:noFill/>
            <a:miter lim="800000"/>
            <a:headEnd/>
            <a:tailEnd/>
          </a:ln>
          <a:effectLst/>
        </p:spPr>
        <p:txBody>
          <a:bodyPr>
            <a:spAutoFit/>
          </a:bodyPr>
          <a:lstStyle/>
          <a:p>
            <a:pPr>
              <a:spcBef>
                <a:spcPct val="50000"/>
              </a:spcBef>
            </a:pPr>
            <a:r>
              <a:rPr lang="en-US" sz="2800" dirty="0"/>
              <a:t>5 * x = 15 * 2</a:t>
            </a:r>
          </a:p>
        </p:txBody>
      </p:sp>
      <p:sp>
        <p:nvSpPr>
          <p:cNvPr id="41997" name="Text Box 13"/>
          <p:cNvSpPr txBox="1">
            <a:spLocks noChangeArrowheads="1"/>
          </p:cNvSpPr>
          <p:nvPr/>
        </p:nvSpPr>
        <p:spPr bwMode="auto">
          <a:xfrm>
            <a:off x="6172200" y="4038600"/>
            <a:ext cx="2133600" cy="519113"/>
          </a:xfrm>
          <a:prstGeom prst="rect">
            <a:avLst/>
          </a:prstGeom>
          <a:noFill/>
          <a:ln w="9525" algn="ctr">
            <a:noFill/>
            <a:miter lim="800000"/>
            <a:headEnd/>
            <a:tailEnd/>
          </a:ln>
          <a:effectLst/>
        </p:spPr>
        <p:txBody>
          <a:bodyPr>
            <a:spAutoFit/>
          </a:bodyPr>
          <a:lstStyle/>
          <a:p>
            <a:pPr>
              <a:spcBef>
                <a:spcPct val="50000"/>
              </a:spcBef>
            </a:pPr>
            <a:r>
              <a:rPr lang="en-US" sz="2800" dirty="0"/>
              <a:t>5 * x = 30</a:t>
            </a:r>
          </a:p>
        </p:txBody>
      </p:sp>
      <p:sp>
        <p:nvSpPr>
          <p:cNvPr id="41998" name="Text Box 14"/>
          <p:cNvSpPr txBox="1">
            <a:spLocks noChangeArrowheads="1"/>
          </p:cNvSpPr>
          <p:nvPr/>
        </p:nvSpPr>
        <p:spPr bwMode="auto">
          <a:xfrm>
            <a:off x="6324600" y="4953000"/>
            <a:ext cx="2617788" cy="519113"/>
          </a:xfrm>
          <a:prstGeom prst="rect">
            <a:avLst/>
          </a:prstGeom>
          <a:noFill/>
          <a:ln w="9525" algn="ctr">
            <a:noFill/>
            <a:miter lim="800000"/>
            <a:headEnd/>
            <a:tailEnd/>
          </a:ln>
          <a:effectLst/>
        </p:spPr>
        <p:txBody>
          <a:bodyPr>
            <a:spAutoFit/>
          </a:bodyPr>
          <a:lstStyle/>
          <a:p>
            <a:pPr>
              <a:spcBef>
                <a:spcPct val="50000"/>
              </a:spcBef>
            </a:pPr>
            <a:r>
              <a:rPr lang="en-US" sz="2800" dirty="0"/>
              <a:t>x = 30/5</a:t>
            </a:r>
          </a:p>
        </p:txBody>
      </p:sp>
      <p:sp>
        <p:nvSpPr>
          <p:cNvPr id="41999" name="Text Box 15"/>
          <p:cNvSpPr txBox="1">
            <a:spLocks noChangeArrowheads="1"/>
          </p:cNvSpPr>
          <p:nvPr/>
        </p:nvSpPr>
        <p:spPr bwMode="auto">
          <a:xfrm>
            <a:off x="6172200" y="5791200"/>
            <a:ext cx="2617788" cy="519113"/>
          </a:xfrm>
          <a:prstGeom prst="rect">
            <a:avLst/>
          </a:prstGeom>
          <a:noFill/>
          <a:ln w="9525" algn="ctr">
            <a:noFill/>
            <a:miter lim="800000"/>
            <a:headEnd/>
            <a:tailEnd/>
          </a:ln>
          <a:effectLst/>
        </p:spPr>
        <p:txBody>
          <a:bodyPr>
            <a:spAutoFit/>
          </a:bodyPr>
          <a:lstStyle/>
          <a:p>
            <a:pPr>
              <a:spcBef>
                <a:spcPct val="50000"/>
              </a:spcBef>
            </a:pPr>
            <a:r>
              <a:rPr lang="en-US" sz="2800" dirty="0"/>
              <a:t>x = 6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95"/>
                                        </p:tgtEl>
                                        <p:attrNameLst>
                                          <p:attrName>style.visibility</p:attrName>
                                        </p:attrNameLst>
                                      </p:cBhvr>
                                      <p:to>
                                        <p:strVal val="visible"/>
                                      </p:to>
                                    </p:set>
                                    <p:animEffect transition="in" filter="checkerboard(across)">
                                      <p:cBhvr>
                                        <p:cTn id="7" dur="500"/>
                                        <p:tgtEl>
                                          <p:spTgt spid="4199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1996">
                                            <p:txEl>
                                              <p:pRg st="0" end="0"/>
                                            </p:txEl>
                                          </p:spTgt>
                                        </p:tgtEl>
                                        <p:attrNameLst>
                                          <p:attrName>style.visibility</p:attrName>
                                        </p:attrNameLst>
                                      </p:cBhvr>
                                      <p:to>
                                        <p:strVal val="visible"/>
                                      </p:to>
                                    </p:set>
                                    <p:animEffect transition="in" filter="checkerboard(across)">
                                      <p:cBhvr>
                                        <p:cTn id="12" dur="500"/>
                                        <p:tgtEl>
                                          <p:spTgt spid="4199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1997">
                                            <p:txEl>
                                              <p:pRg st="0" end="0"/>
                                            </p:txEl>
                                          </p:spTgt>
                                        </p:tgtEl>
                                        <p:attrNameLst>
                                          <p:attrName>style.visibility</p:attrName>
                                        </p:attrNameLst>
                                      </p:cBhvr>
                                      <p:to>
                                        <p:strVal val="visible"/>
                                      </p:to>
                                    </p:set>
                                    <p:animEffect transition="in" filter="checkerboard(across)">
                                      <p:cBhvr>
                                        <p:cTn id="17" dur="500"/>
                                        <p:tgtEl>
                                          <p:spTgt spid="4199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1998">
                                            <p:txEl>
                                              <p:pRg st="0" end="0"/>
                                            </p:txEl>
                                          </p:spTgt>
                                        </p:tgtEl>
                                        <p:attrNameLst>
                                          <p:attrName>style.visibility</p:attrName>
                                        </p:attrNameLst>
                                      </p:cBhvr>
                                      <p:to>
                                        <p:strVal val="visible"/>
                                      </p:to>
                                    </p:set>
                                    <p:animEffect transition="in" filter="checkerboard(across)">
                                      <p:cBhvr>
                                        <p:cTn id="22" dur="500"/>
                                        <p:tgtEl>
                                          <p:spTgt spid="4199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1999">
                                            <p:txEl>
                                              <p:pRg st="0" end="0"/>
                                            </p:txEl>
                                          </p:spTgt>
                                        </p:tgtEl>
                                        <p:attrNameLst>
                                          <p:attrName>style.visibility</p:attrName>
                                        </p:attrNameLst>
                                      </p:cBhvr>
                                      <p:to>
                                        <p:strVal val="visible"/>
                                      </p:to>
                                    </p:set>
                                    <p:animEffect transition="in" filter="checkerboard(across)">
                                      <p:cBhvr>
                                        <p:cTn id="27" dur="500"/>
                                        <p:tgtEl>
                                          <p:spTgt spid="419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Application</a:t>
            </a:r>
            <a:endParaRPr lang="en-US" dirty="0"/>
          </a:p>
        </p:txBody>
      </p:sp>
      <p:sp>
        <p:nvSpPr>
          <p:cNvPr id="4" name="TextBox 3"/>
          <p:cNvSpPr txBox="1"/>
          <p:nvPr/>
        </p:nvSpPr>
        <p:spPr>
          <a:xfrm>
            <a:off x="381000" y="1219200"/>
            <a:ext cx="5181600" cy="2308324"/>
          </a:xfrm>
          <a:prstGeom prst="rect">
            <a:avLst/>
          </a:prstGeom>
          <a:noFill/>
        </p:spPr>
        <p:txBody>
          <a:bodyPr wrap="square" rtlCol="0">
            <a:spAutoFit/>
          </a:bodyPr>
          <a:lstStyle/>
          <a:p>
            <a:pPr marL="342900" indent="-342900" algn="l">
              <a:buAutoNum type="arabicPeriod"/>
            </a:pPr>
            <a:r>
              <a:rPr lang="en-US" dirty="0" smtClean="0">
                <a:solidFill>
                  <a:srgbClr val="000000"/>
                </a:solidFill>
              </a:rPr>
              <a:t>You want to put fencing around the garden to keep animals out.  How much fencing will you need?</a:t>
            </a:r>
          </a:p>
          <a:p>
            <a:pPr marL="342900" indent="-342900" algn="l">
              <a:buAutoNum type="arabicPeriod"/>
            </a:pPr>
            <a:endParaRPr lang="en-US" dirty="0" smtClean="0">
              <a:solidFill>
                <a:srgbClr val="000000"/>
              </a:solidFill>
            </a:endParaRPr>
          </a:p>
          <a:p>
            <a:pPr marL="342900" indent="-342900" algn="l">
              <a:buAutoNum type="arabicPeriod"/>
            </a:pPr>
            <a:endParaRPr lang="en-US" dirty="0" smtClean="0">
              <a:solidFill>
                <a:srgbClr val="000000"/>
              </a:solidFill>
            </a:endParaRPr>
          </a:p>
          <a:p>
            <a:pPr marL="342900" indent="-342900" algn="l">
              <a:buAutoNum type="arabicPeriod"/>
            </a:pPr>
            <a:r>
              <a:rPr lang="en-US" dirty="0" smtClean="0">
                <a:solidFill>
                  <a:srgbClr val="000000"/>
                </a:solidFill>
              </a:rPr>
              <a:t>If one bag of fertilizer covers 150 square feet, how many bags would you need for the garden?</a:t>
            </a:r>
            <a:endParaRPr lang="en-US" dirty="0">
              <a:solidFill>
                <a:srgbClr val="000000"/>
              </a:solidFill>
            </a:endParaRPr>
          </a:p>
        </p:txBody>
      </p:sp>
      <p:pic>
        <p:nvPicPr>
          <p:cNvPr id="7" name="Picture 6" descr="garden.jpg"/>
          <p:cNvPicPr>
            <a:picLocks noChangeAspect="1"/>
          </p:cNvPicPr>
          <p:nvPr/>
        </p:nvPicPr>
        <p:blipFill>
          <a:blip r:embed="rId3" cstate="print"/>
          <a:stretch>
            <a:fillRect/>
          </a:stretch>
        </p:blipFill>
        <p:spPr>
          <a:xfrm>
            <a:off x="5715000" y="1143000"/>
            <a:ext cx="3099815" cy="2667000"/>
          </a:xfrm>
          <a:prstGeom prst="rect">
            <a:avLst/>
          </a:prstGeom>
        </p:spPr>
      </p:pic>
      <p:sp>
        <p:nvSpPr>
          <p:cNvPr id="8" name="TextBox 7"/>
          <p:cNvSpPr txBox="1"/>
          <p:nvPr/>
        </p:nvSpPr>
        <p:spPr>
          <a:xfrm rot="19647708">
            <a:off x="7962731" y="2934030"/>
            <a:ext cx="820639" cy="380536"/>
          </a:xfrm>
          <a:prstGeom prst="rect">
            <a:avLst/>
          </a:prstGeom>
          <a:noFill/>
        </p:spPr>
        <p:txBody>
          <a:bodyPr wrap="square" rtlCol="0">
            <a:spAutoFit/>
          </a:bodyPr>
          <a:lstStyle/>
          <a:p>
            <a:r>
              <a:rPr lang="en-US" dirty="0" smtClean="0">
                <a:solidFill>
                  <a:srgbClr val="000000"/>
                </a:solidFill>
              </a:rPr>
              <a:t>22 ft</a:t>
            </a:r>
            <a:endParaRPr lang="en-US" dirty="0">
              <a:solidFill>
                <a:srgbClr val="000000"/>
              </a:solidFill>
            </a:endParaRPr>
          </a:p>
        </p:txBody>
      </p:sp>
      <p:sp>
        <p:nvSpPr>
          <p:cNvPr id="9" name="TextBox 8"/>
          <p:cNvSpPr txBox="1"/>
          <p:nvPr/>
        </p:nvSpPr>
        <p:spPr>
          <a:xfrm rot="2021345">
            <a:off x="5903709" y="3157272"/>
            <a:ext cx="685800" cy="338554"/>
          </a:xfrm>
          <a:prstGeom prst="rect">
            <a:avLst/>
          </a:prstGeom>
          <a:noFill/>
        </p:spPr>
        <p:txBody>
          <a:bodyPr wrap="square" rtlCol="0">
            <a:spAutoFit/>
          </a:bodyPr>
          <a:lstStyle/>
          <a:p>
            <a:r>
              <a:rPr lang="en-US" sz="1600" dirty="0" smtClean="0">
                <a:solidFill>
                  <a:srgbClr val="000000"/>
                </a:solidFill>
              </a:rPr>
              <a:t>15 ft</a:t>
            </a:r>
            <a:endParaRPr lang="en-US" sz="1600" dirty="0">
              <a:solidFill>
                <a:srgbClr val="000000"/>
              </a:solidFill>
            </a:endParaRPr>
          </a:p>
        </p:txBody>
      </p:sp>
      <p:sp>
        <p:nvSpPr>
          <p:cNvPr id="11" name="TextBox 10"/>
          <p:cNvSpPr txBox="1"/>
          <p:nvPr/>
        </p:nvSpPr>
        <p:spPr>
          <a:xfrm>
            <a:off x="3124200" y="4572000"/>
            <a:ext cx="5791200" cy="1200329"/>
          </a:xfrm>
          <a:prstGeom prst="rect">
            <a:avLst/>
          </a:prstGeom>
          <a:noFill/>
        </p:spPr>
        <p:txBody>
          <a:bodyPr wrap="square" rtlCol="0">
            <a:spAutoFit/>
          </a:bodyPr>
          <a:lstStyle/>
          <a:p>
            <a:pPr marL="342900" indent="-342900" algn="l"/>
            <a:r>
              <a:rPr lang="en-US" dirty="0" smtClean="0">
                <a:solidFill>
                  <a:srgbClr val="000000"/>
                </a:solidFill>
              </a:rPr>
              <a:t>3.	An architect designed a great room for the Martes family.  The small carpeted areas are 8 foot squares.  The rest of the floor is wood.  What is the area in square feet of the floor that is not carpeted?</a:t>
            </a:r>
            <a:endParaRPr lang="en-US" dirty="0">
              <a:solidFill>
                <a:srgbClr val="000000"/>
              </a:solidFill>
            </a:endParaRPr>
          </a:p>
        </p:txBody>
      </p:sp>
      <p:sp>
        <p:nvSpPr>
          <p:cNvPr id="12" name="Rectangle 11"/>
          <p:cNvSpPr/>
          <p:nvPr/>
        </p:nvSpPr>
        <p:spPr>
          <a:xfrm>
            <a:off x="381000" y="4648200"/>
            <a:ext cx="2514600" cy="2057400"/>
          </a:xfrm>
          <a:prstGeom prst="rect">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p:cNvCxnSpPr/>
          <p:nvPr/>
        </p:nvCxnSpPr>
        <p:spPr>
          <a:xfrm>
            <a:off x="381000" y="4876800"/>
            <a:ext cx="2514600" cy="1588"/>
          </a:xfrm>
          <a:prstGeom prst="line">
            <a:avLst/>
          </a:prstGeom>
          <a:ln w="3175">
            <a:solidFill>
              <a:schemeClr val="tx2">
                <a:lumMod val="1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81000" y="5180012"/>
            <a:ext cx="2514600" cy="1588"/>
          </a:xfrm>
          <a:prstGeom prst="line">
            <a:avLst/>
          </a:prstGeom>
          <a:ln w="3175">
            <a:solidFill>
              <a:schemeClr val="tx2">
                <a:lumMod val="1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81000" y="5789612"/>
            <a:ext cx="2514600" cy="1588"/>
          </a:xfrm>
          <a:prstGeom prst="line">
            <a:avLst/>
          </a:prstGeom>
          <a:ln w="3175">
            <a:solidFill>
              <a:schemeClr val="tx2">
                <a:lumMod val="1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381000" y="5486400"/>
            <a:ext cx="2514600" cy="1588"/>
          </a:xfrm>
          <a:prstGeom prst="line">
            <a:avLst/>
          </a:prstGeom>
          <a:ln w="3175">
            <a:solidFill>
              <a:schemeClr val="tx2">
                <a:lumMod val="1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81000" y="6400800"/>
            <a:ext cx="2514600" cy="1588"/>
          </a:xfrm>
          <a:prstGeom prst="line">
            <a:avLst/>
          </a:prstGeom>
          <a:ln w="3175">
            <a:solidFill>
              <a:schemeClr val="tx2">
                <a:lumMod val="1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381000" y="6096000"/>
            <a:ext cx="2514600" cy="1588"/>
          </a:xfrm>
          <a:prstGeom prst="line">
            <a:avLst/>
          </a:prstGeom>
          <a:ln w="3175">
            <a:solidFill>
              <a:schemeClr val="tx2">
                <a:lumMod val="10000"/>
              </a:schemeClr>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914400" y="5105400"/>
            <a:ext cx="381000" cy="381000"/>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p:nvSpPr>
        <p:spPr>
          <a:xfrm>
            <a:off x="1905000" y="5105400"/>
            <a:ext cx="381000" cy="381000"/>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p:cNvSpPr/>
          <p:nvPr/>
        </p:nvSpPr>
        <p:spPr>
          <a:xfrm>
            <a:off x="1905000" y="5943600"/>
            <a:ext cx="381000" cy="381000"/>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914400" y="5943600"/>
            <a:ext cx="381000" cy="381000"/>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TextBox 30"/>
          <p:cNvSpPr txBox="1"/>
          <p:nvPr/>
        </p:nvSpPr>
        <p:spPr>
          <a:xfrm>
            <a:off x="2895600" y="6096000"/>
            <a:ext cx="609600" cy="338554"/>
          </a:xfrm>
          <a:prstGeom prst="rect">
            <a:avLst/>
          </a:prstGeom>
          <a:noFill/>
        </p:spPr>
        <p:txBody>
          <a:bodyPr wrap="square" rtlCol="0">
            <a:spAutoFit/>
          </a:bodyPr>
          <a:lstStyle/>
          <a:p>
            <a:r>
              <a:rPr lang="en-US" sz="1600" dirty="0" smtClean="0">
                <a:solidFill>
                  <a:srgbClr val="000000"/>
                </a:solidFill>
              </a:rPr>
              <a:t>32 ft</a:t>
            </a:r>
            <a:endParaRPr lang="en-US" sz="1600" dirty="0">
              <a:solidFill>
                <a:srgbClr val="000000"/>
              </a:solidFill>
            </a:endParaRPr>
          </a:p>
        </p:txBody>
      </p:sp>
      <p:sp>
        <p:nvSpPr>
          <p:cNvPr id="32" name="TextBox 31"/>
          <p:cNvSpPr txBox="1"/>
          <p:nvPr/>
        </p:nvSpPr>
        <p:spPr>
          <a:xfrm>
            <a:off x="1295400" y="4343400"/>
            <a:ext cx="838200" cy="338554"/>
          </a:xfrm>
          <a:prstGeom prst="rect">
            <a:avLst/>
          </a:prstGeom>
          <a:noFill/>
        </p:spPr>
        <p:txBody>
          <a:bodyPr wrap="square" rtlCol="0">
            <a:spAutoFit/>
          </a:bodyPr>
          <a:lstStyle/>
          <a:p>
            <a:r>
              <a:rPr lang="en-US" sz="1600" dirty="0" smtClean="0">
                <a:solidFill>
                  <a:srgbClr val="000000"/>
                </a:solidFill>
              </a:rPr>
              <a:t>40 ft</a:t>
            </a:r>
            <a:endParaRPr lang="en-US" sz="1600" dirty="0">
              <a:solidFill>
                <a:srgbClr val="00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idx="4294967295"/>
          </p:nvPr>
        </p:nvSpPr>
        <p:spPr/>
        <p:txBody>
          <a:bodyPr/>
          <a:lstStyle/>
          <a:p>
            <a:r>
              <a:rPr lang="en-US" dirty="0" smtClean="0"/>
              <a:t>Composite Figures</a:t>
            </a:r>
          </a:p>
        </p:txBody>
      </p:sp>
      <p:sp>
        <p:nvSpPr>
          <p:cNvPr id="4" name="Manual Operation 3"/>
          <p:cNvSpPr/>
          <p:nvPr/>
        </p:nvSpPr>
        <p:spPr>
          <a:xfrm>
            <a:off x="1143000" y="2057400"/>
            <a:ext cx="3124200" cy="1295400"/>
          </a:xfrm>
          <a:prstGeom prst="flowChartManualOperation">
            <a:avLst/>
          </a:prstGeom>
          <a:noFill/>
          <a:ln w="41275">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dirty="0"/>
          </a:p>
        </p:txBody>
      </p:sp>
      <p:cxnSp>
        <p:nvCxnSpPr>
          <p:cNvPr id="6" name="Straight Connector 5"/>
          <p:cNvCxnSpPr/>
          <p:nvPr/>
        </p:nvCxnSpPr>
        <p:spPr>
          <a:xfrm rot="5400000" flipH="1" flipV="1">
            <a:off x="1104900" y="2705100"/>
            <a:ext cx="1296988" cy="1588"/>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1485901" y="2171700"/>
            <a:ext cx="228600" cy="317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600200" y="2286000"/>
            <a:ext cx="152400" cy="1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895" name="TextBox 14"/>
          <p:cNvSpPr txBox="1">
            <a:spLocks noChangeArrowheads="1"/>
          </p:cNvSpPr>
          <p:nvPr/>
        </p:nvSpPr>
        <p:spPr bwMode="auto">
          <a:xfrm>
            <a:off x="2438400" y="1676400"/>
            <a:ext cx="685800" cy="338138"/>
          </a:xfrm>
          <a:prstGeom prst="rect">
            <a:avLst/>
          </a:prstGeom>
          <a:noFill/>
          <a:ln w="9525">
            <a:noFill/>
            <a:miter lim="800000"/>
            <a:headEnd/>
            <a:tailEnd/>
          </a:ln>
        </p:spPr>
        <p:txBody>
          <a:bodyPr>
            <a:spAutoFit/>
          </a:bodyPr>
          <a:lstStyle/>
          <a:p>
            <a:pPr algn="l"/>
            <a:r>
              <a:rPr lang="en-US" sz="1600" dirty="0">
                <a:solidFill>
                  <a:schemeClr val="bg1"/>
                </a:solidFill>
                <a:latin typeface="Calibri" pitchFamily="34" charset="0"/>
              </a:rPr>
              <a:t>16 cm</a:t>
            </a:r>
          </a:p>
        </p:txBody>
      </p:sp>
      <p:sp>
        <p:nvSpPr>
          <p:cNvPr id="37896" name="TextBox 15"/>
          <p:cNvSpPr txBox="1">
            <a:spLocks noChangeArrowheads="1"/>
          </p:cNvSpPr>
          <p:nvPr/>
        </p:nvSpPr>
        <p:spPr bwMode="auto">
          <a:xfrm>
            <a:off x="1752600" y="2590800"/>
            <a:ext cx="685800" cy="338138"/>
          </a:xfrm>
          <a:prstGeom prst="rect">
            <a:avLst/>
          </a:prstGeom>
          <a:noFill/>
          <a:ln w="9525">
            <a:noFill/>
            <a:miter lim="800000"/>
            <a:headEnd/>
            <a:tailEnd/>
          </a:ln>
        </p:spPr>
        <p:txBody>
          <a:bodyPr>
            <a:spAutoFit/>
          </a:bodyPr>
          <a:lstStyle/>
          <a:p>
            <a:pPr algn="l"/>
            <a:r>
              <a:rPr lang="en-US" sz="1600" dirty="0">
                <a:solidFill>
                  <a:srgbClr val="000000"/>
                </a:solidFill>
                <a:latin typeface="Calibri" pitchFamily="34" charset="0"/>
              </a:rPr>
              <a:t>6 cm</a:t>
            </a:r>
          </a:p>
        </p:txBody>
      </p:sp>
      <p:sp>
        <p:nvSpPr>
          <p:cNvPr id="37897" name="TextBox 16"/>
          <p:cNvSpPr txBox="1">
            <a:spLocks noChangeArrowheads="1"/>
          </p:cNvSpPr>
          <p:nvPr/>
        </p:nvSpPr>
        <p:spPr bwMode="auto">
          <a:xfrm>
            <a:off x="2514600" y="3429000"/>
            <a:ext cx="685800" cy="338138"/>
          </a:xfrm>
          <a:prstGeom prst="rect">
            <a:avLst/>
          </a:prstGeom>
          <a:noFill/>
          <a:ln w="9525">
            <a:noFill/>
            <a:miter lim="800000"/>
            <a:headEnd/>
            <a:tailEnd/>
          </a:ln>
        </p:spPr>
        <p:txBody>
          <a:bodyPr>
            <a:spAutoFit/>
          </a:bodyPr>
          <a:lstStyle/>
          <a:p>
            <a:pPr algn="l"/>
            <a:r>
              <a:rPr lang="en-US" sz="1600" dirty="0">
                <a:solidFill>
                  <a:srgbClr val="000000"/>
                </a:solidFill>
                <a:latin typeface="Calibri" pitchFamily="34" charset="0"/>
              </a:rPr>
              <a:t>10 cm </a:t>
            </a:r>
          </a:p>
        </p:txBody>
      </p:sp>
      <p:cxnSp>
        <p:nvCxnSpPr>
          <p:cNvPr id="22" name="Straight Connector 21"/>
          <p:cNvCxnSpPr/>
          <p:nvPr/>
        </p:nvCxnSpPr>
        <p:spPr>
          <a:xfrm rot="5400000">
            <a:off x="4610101" y="5524500"/>
            <a:ext cx="1143000" cy="3175"/>
          </a:xfrm>
          <a:prstGeom prst="line">
            <a:avLst/>
          </a:prstGeom>
          <a:ln w="412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181600" y="6096000"/>
            <a:ext cx="2438400" cy="1588"/>
          </a:xfrm>
          <a:prstGeom prst="line">
            <a:avLst/>
          </a:prstGeom>
          <a:ln w="412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181600" y="4953000"/>
            <a:ext cx="457200" cy="1588"/>
          </a:xfrm>
          <a:prstGeom prst="line">
            <a:avLst/>
          </a:prstGeom>
          <a:ln w="412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5638800" y="4953000"/>
            <a:ext cx="1981200" cy="1143000"/>
          </a:xfrm>
          <a:prstGeom prst="line">
            <a:avLst/>
          </a:prstGeom>
          <a:ln w="412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181600" y="5943600"/>
            <a:ext cx="152400" cy="1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rot="5400000">
            <a:off x="5258594" y="6019006"/>
            <a:ext cx="152400" cy="1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904" name="TextBox 43"/>
          <p:cNvSpPr txBox="1">
            <a:spLocks noChangeArrowheads="1"/>
          </p:cNvSpPr>
          <p:nvPr/>
        </p:nvSpPr>
        <p:spPr bwMode="auto">
          <a:xfrm>
            <a:off x="5029200" y="4572000"/>
            <a:ext cx="609600" cy="338138"/>
          </a:xfrm>
          <a:prstGeom prst="rect">
            <a:avLst/>
          </a:prstGeom>
          <a:noFill/>
          <a:ln w="9525">
            <a:noFill/>
            <a:miter lim="800000"/>
            <a:headEnd/>
            <a:tailEnd/>
          </a:ln>
        </p:spPr>
        <p:txBody>
          <a:bodyPr>
            <a:spAutoFit/>
          </a:bodyPr>
          <a:lstStyle/>
          <a:p>
            <a:pPr algn="l"/>
            <a:r>
              <a:rPr lang="en-US" sz="1600" dirty="0">
                <a:solidFill>
                  <a:srgbClr val="000000"/>
                </a:solidFill>
                <a:latin typeface="Calibri" pitchFamily="34" charset="0"/>
              </a:rPr>
              <a:t> 3 in</a:t>
            </a:r>
          </a:p>
        </p:txBody>
      </p:sp>
      <p:sp>
        <p:nvSpPr>
          <p:cNvPr id="37905" name="TextBox 44"/>
          <p:cNvSpPr txBox="1">
            <a:spLocks noChangeArrowheads="1"/>
          </p:cNvSpPr>
          <p:nvPr/>
        </p:nvSpPr>
        <p:spPr bwMode="auto">
          <a:xfrm>
            <a:off x="6096000" y="6096000"/>
            <a:ext cx="762000" cy="338138"/>
          </a:xfrm>
          <a:prstGeom prst="rect">
            <a:avLst/>
          </a:prstGeom>
          <a:noFill/>
          <a:ln w="9525">
            <a:noFill/>
            <a:miter lim="800000"/>
            <a:headEnd/>
            <a:tailEnd/>
          </a:ln>
        </p:spPr>
        <p:txBody>
          <a:bodyPr>
            <a:spAutoFit/>
          </a:bodyPr>
          <a:lstStyle/>
          <a:p>
            <a:pPr algn="l"/>
            <a:r>
              <a:rPr lang="en-US" sz="1600" dirty="0">
                <a:solidFill>
                  <a:srgbClr val="000000"/>
                </a:solidFill>
                <a:latin typeface="Calibri" pitchFamily="34" charset="0"/>
              </a:rPr>
              <a:t>18  in</a:t>
            </a:r>
          </a:p>
        </p:txBody>
      </p:sp>
      <p:sp>
        <p:nvSpPr>
          <p:cNvPr id="37906" name="TextBox 45"/>
          <p:cNvSpPr txBox="1">
            <a:spLocks noChangeArrowheads="1"/>
          </p:cNvSpPr>
          <p:nvPr/>
        </p:nvSpPr>
        <p:spPr bwMode="auto">
          <a:xfrm>
            <a:off x="4572000" y="5486400"/>
            <a:ext cx="609600" cy="338138"/>
          </a:xfrm>
          <a:prstGeom prst="rect">
            <a:avLst/>
          </a:prstGeom>
          <a:noFill/>
          <a:ln w="9525">
            <a:noFill/>
            <a:miter lim="800000"/>
            <a:headEnd/>
            <a:tailEnd/>
          </a:ln>
        </p:spPr>
        <p:txBody>
          <a:bodyPr>
            <a:spAutoFit/>
          </a:bodyPr>
          <a:lstStyle/>
          <a:p>
            <a:pPr algn="l"/>
            <a:r>
              <a:rPr lang="en-US" sz="1600" dirty="0">
                <a:solidFill>
                  <a:srgbClr val="000000"/>
                </a:solidFill>
                <a:latin typeface="Calibri" pitchFamily="34" charset="0"/>
              </a:rPr>
              <a:t>11 in</a:t>
            </a:r>
          </a:p>
        </p:txBody>
      </p:sp>
      <p:sp>
        <p:nvSpPr>
          <p:cNvPr id="37907" name="TextBox 46"/>
          <p:cNvSpPr txBox="1">
            <a:spLocks noChangeArrowheads="1"/>
          </p:cNvSpPr>
          <p:nvPr/>
        </p:nvSpPr>
        <p:spPr bwMode="auto">
          <a:xfrm>
            <a:off x="609600" y="1524000"/>
            <a:ext cx="533400" cy="461963"/>
          </a:xfrm>
          <a:prstGeom prst="rect">
            <a:avLst/>
          </a:prstGeom>
          <a:noFill/>
          <a:ln w="9525">
            <a:noFill/>
            <a:miter lim="800000"/>
            <a:headEnd/>
            <a:tailEnd/>
          </a:ln>
        </p:spPr>
        <p:txBody>
          <a:bodyPr>
            <a:spAutoFit/>
          </a:bodyPr>
          <a:lstStyle/>
          <a:p>
            <a:pPr algn="l"/>
            <a:r>
              <a:rPr lang="en-US" sz="2400" dirty="0">
                <a:latin typeface="Calibri" pitchFamily="34" charset="0"/>
              </a:rPr>
              <a:t>1.</a:t>
            </a:r>
          </a:p>
        </p:txBody>
      </p:sp>
      <p:sp>
        <p:nvSpPr>
          <p:cNvPr id="37908" name="TextBox 47"/>
          <p:cNvSpPr txBox="1">
            <a:spLocks noChangeArrowheads="1"/>
          </p:cNvSpPr>
          <p:nvPr/>
        </p:nvSpPr>
        <p:spPr bwMode="auto">
          <a:xfrm>
            <a:off x="4343400" y="4419600"/>
            <a:ext cx="565150" cy="461963"/>
          </a:xfrm>
          <a:prstGeom prst="rect">
            <a:avLst/>
          </a:prstGeom>
          <a:noFill/>
          <a:ln w="9525">
            <a:noFill/>
            <a:miter lim="800000"/>
            <a:headEnd/>
            <a:tailEnd/>
          </a:ln>
        </p:spPr>
        <p:txBody>
          <a:bodyPr>
            <a:spAutoFit/>
          </a:bodyPr>
          <a:lstStyle/>
          <a:p>
            <a:pPr algn="l"/>
            <a:r>
              <a:rPr lang="en-US" sz="2400" dirty="0">
                <a:latin typeface="Calibri" pitchFamily="34" charset="0"/>
              </a:rPr>
              <a:t>2.</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92D050"/>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874</Words>
  <Application>Microsoft Office PowerPoint</Application>
  <PresentationFormat>On-screen Show (4:3)</PresentationFormat>
  <Paragraphs>125</Paragraphs>
  <Slides>18</Slides>
  <Notes>13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Farmer John and his horse</vt:lpstr>
      <vt:lpstr>PowerPoint Presentation</vt:lpstr>
      <vt:lpstr>Perimeter</vt:lpstr>
      <vt:lpstr>Practice Problems</vt:lpstr>
      <vt:lpstr>The formula</vt:lpstr>
      <vt:lpstr>The Kingdom of Quadravia</vt:lpstr>
      <vt:lpstr>Basic Unit Field</vt:lpstr>
      <vt:lpstr>2 by 3 Field</vt:lpstr>
      <vt:lpstr>What is the area?</vt:lpstr>
      <vt:lpstr>Can you count this one?</vt:lpstr>
      <vt:lpstr>Area</vt:lpstr>
      <vt:lpstr>Formula for the area of a Rectangle</vt:lpstr>
      <vt:lpstr>Triangles</vt:lpstr>
      <vt:lpstr>Find the Area</vt:lpstr>
      <vt:lpstr>Find x</vt:lpstr>
      <vt:lpstr>Find x</vt:lpstr>
      <vt:lpstr>Application</vt:lpstr>
      <vt:lpstr>Composite Figures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 Rob</dc:creator>
  <cp:lastModifiedBy>Labuser</cp:lastModifiedBy>
  <cp:revision>21</cp:revision>
  <dcterms:created xsi:type="dcterms:W3CDTF">2010-11-11T06:44:29Z</dcterms:created>
  <dcterms:modified xsi:type="dcterms:W3CDTF">2010-11-11T17:38:06Z</dcterms:modified>
  <cp:contentStatus/>
</cp:coreProperties>
</file>